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52" r:id="rId2"/>
    <p:sldId id="353" r:id="rId3"/>
    <p:sldId id="371" r:id="rId4"/>
    <p:sldId id="376" r:id="rId5"/>
    <p:sldId id="381" r:id="rId6"/>
    <p:sldId id="375" r:id="rId7"/>
    <p:sldId id="355" r:id="rId8"/>
    <p:sldId id="364" r:id="rId9"/>
    <p:sldId id="382" r:id="rId10"/>
    <p:sldId id="383" r:id="rId11"/>
    <p:sldId id="385" r:id="rId12"/>
    <p:sldId id="388" r:id="rId13"/>
    <p:sldId id="393" r:id="rId14"/>
    <p:sldId id="396" r:id="rId15"/>
    <p:sldId id="391" r:id="rId16"/>
    <p:sldId id="394" r:id="rId17"/>
    <p:sldId id="395" r:id="rId18"/>
    <p:sldId id="372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C0"/>
    <a:srgbClr val="20C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4" autoAdjust="0"/>
    <p:restoredTop sz="87104" autoAdjust="0"/>
  </p:normalViewPr>
  <p:slideViewPr>
    <p:cSldViewPr>
      <p:cViewPr>
        <p:scale>
          <a:sx n="100" d="100"/>
          <a:sy n="100" d="100"/>
        </p:scale>
        <p:origin x="-15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6551DD-C311-458C-B133-695D3DC79105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AC37C5-EBB6-4334-94E4-CBAA73F00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13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7CFB26E-D244-4536-8D5F-A0C5108CFB7E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ED1E68-3F27-4AFE-A79A-4A9CD3AB8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Quickly</a:t>
            </a:r>
            <a:r>
              <a:rPr lang="en-US" baseline="0" dirty="0" smtClean="0"/>
              <a:t> skim through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3177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9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94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Quickly</a:t>
            </a:r>
            <a:r>
              <a:rPr lang="en-US" baseline="0" dirty="0" smtClean="0"/>
              <a:t> skim through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arrows shows</a:t>
            </a:r>
            <a:r>
              <a:rPr lang="en-US" baseline="0" dirty="0" smtClean="0"/>
              <a:t> old tube frequencies</a:t>
            </a:r>
          </a:p>
          <a:p>
            <a:r>
              <a:rPr lang="en-US" baseline="0" dirty="0" smtClean="0"/>
              <a:t>Blue shows microwave patterns in future slides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89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Shows the frequency steps for different AK</a:t>
            </a:r>
            <a:r>
              <a:rPr lang="en-US" baseline="0" dirty="0" smtClean="0"/>
              <a:t> settings while showing the different BW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33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4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92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is hidden</a:t>
            </a:r>
            <a:r>
              <a:rPr lang="en-US" baseline="0" dirty="0" smtClean="0"/>
              <a:t> from the audience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D1E68-3F27-4AFE-A79A-4A9CD3AB84A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5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0616-737E-45A3-9F9C-D5770129EE3E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0348" y="609600"/>
            <a:ext cx="4361252" cy="1633927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2286000"/>
            <a:ext cx="4343400" cy="10668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0" y="762000"/>
            <a:ext cx="0" cy="56388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28600" y="3429000"/>
            <a:ext cx="86868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/>
          <p:cNvSpPr>
            <a:spLocks noGrp="1"/>
          </p:cNvSpPr>
          <p:nvPr>
            <p:ph sz="quarter" idx="13"/>
          </p:nvPr>
        </p:nvSpPr>
        <p:spPr>
          <a:xfrm>
            <a:off x="152400" y="609600"/>
            <a:ext cx="43434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Content Placeholder 17"/>
          <p:cNvSpPr>
            <a:spLocks noGrp="1"/>
          </p:cNvSpPr>
          <p:nvPr>
            <p:ph sz="quarter" idx="14"/>
          </p:nvPr>
        </p:nvSpPr>
        <p:spPr>
          <a:xfrm>
            <a:off x="152400" y="3505200"/>
            <a:ext cx="4343400" cy="304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5"/>
          </p:nvPr>
        </p:nvSpPr>
        <p:spPr>
          <a:xfrm>
            <a:off x="4648200" y="3505200"/>
            <a:ext cx="4343400" cy="2819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61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F9193-70C5-45C6-A43D-684E979D8186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7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52D1-BB8E-41CF-9690-E2285AD342B5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2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EFB5-32A9-486F-B85B-7ADAC59240E3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6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5028-7C29-4664-96E2-F7E6D0980D48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1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14EB-C29D-4EFE-8985-7F75C1C4D360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5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BD35-7C85-42E5-A5CF-4803A6FCEBD7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5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7ABE-9ED3-4232-B5E9-A6D2C9E0D461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34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6D1A-3252-4E56-82E7-506BC63B5C8D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1A18-0B70-4266-B10F-75897E627765}" type="datetime1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Distribution A: Approved for Public Release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4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91440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762000"/>
            <a:ext cx="88392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629400"/>
            <a:ext cx="10668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1381E468-1FD3-40F8-A2AE-E58B1717010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629400"/>
            <a:ext cx="6324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Distribution A: 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629400"/>
            <a:ext cx="533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02868B37-6EAB-4472-AA04-983C4F1C31E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626525"/>
            <a:ext cx="9144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DropBox\Conferences\2012 Power Modulator\Presentation\P3E TTU Logo Graphics\TTU_DblT_Center for Pulsed Power and Power Electronics\For WEB, PRESENTATION or OTHER ON-SCREEN\PNG - transparent background\TTU_DblT_CfPPaPE_fl4C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50339" y="6324600"/>
            <a:ext cx="437126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ropbox\Dissertation\Qualifier\P3E TTU Logo Graphics\shield_alone_transparent.gif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317"/>
            <a:ext cx="449407" cy="65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6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3200" kern="1200" cap="small" baseline="0">
          <a:solidFill>
            <a:schemeClr val="bg1"/>
          </a:solidFill>
          <a:latin typeface="Book Antiqu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533400" cy="212725"/>
          </a:xfrm>
        </p:spPr>
        <p:txBody>
          <a:bodyPr/>
          <a:lstStyle/>
          <a:p>
            <a:fld id="{02868B37-6EAB-4472-AA04-983C4F1C31E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8" name="Text Placeholder 8"/>
          <p:cNvSpPr txBox="1">
            <a:spLocks/>
          </p:cNvSpPr>
          <p:nvPr/>
        </p:nvSpPr>
        <p:spPr bwMode="auto">
          <a:xfrm>
            <a:off x="0" y="2286000"/>
            <a:ext cx="9144001" cy="3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100000"/>
              </a:lnSpc>
              <a:buNone/>
            </a:pP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D. Barnett</a:t>
            </a:r>
            <a:r>
              <a:rPr lang="en-US" sz="1600" b="1" i="0" dirty="0" smtClean="0">
                <a:latin typeface="Times New Roman" pitchFamily="18" charset="0"/>
                <a:cs typeface="Times New Roman" pitchFamily="18" charset="0"/>
              </a:rPr>
              <a:t>, K. Rainwater, J. C. Dickens, A. Neuber, J. 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Mankowski</a:t>
            </a:r>
            <a:endParaRPr kumimoji="0" lang="en-US" sz="1600" b="1" i="1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678871"/>
            <a:ext cx="9144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Center for Pulsed Power and Power Electronics (P</a:t>
            </a:r>
            <a:r>
              <a:rPr lang="en-US" sz="1800" i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E)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Department of Electrical Engineering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Texas Tech University</a:t>
            </a:r>
            <a:endParaRPr lang="fr-FR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fr-FR" sz="1800" i="1" dirty="0" smtClean="0">
                <a:latin typeface="Times New Roman" pitchFamily="18" charset="0"/>
                <a:cs typeface="Times New Roman" pitchFamily="18" charset="0"/>
              </a:rPr>
              <a:t>Box 43102, Lubbock, TX 79409-3102, USA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96988" y="5498374"/>
            <a:ext cx="55500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2017 Pulsed Power Conference </a:t>
            </a:r>
          </a:p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June 18</a:t>
            </a:r>
            <a:r>
              <a:rPr lang="en-US" sz="18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22</a:t>
            </a:r>
            <a:r>
              <a:rPr lang="en-US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Brighton, UK</a:t>
            </a:r>
            <a:endParaRPr lang="en-US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066800" cy="212725"/>
          </a:xfrm>
        </p:spPr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2" name="TextBox 1"/>
          <p:cNvSpPr txBox="1">
            <a:spLocks/>
          </p:cNvSpPr>
          <p:nvPr/>
        </p:nvSpPr>
        <p:spPr>
          <a:xfrm>
            <a:off x="0" y="1120913"/>
            <a:ext cx="914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cap="small" dirty="0"/>
              <a:t>Results of A Compact Reflex Triode With Multi Cavity Adjustment</a:t>
            </a:r>
            <a:endParaRPr lang="en-US" sz="2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E-Field Vs. Frequency @ 3m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6803" r="8140" b="6066"/>
          <a:stretch/>
        </p:blipFill>
        <p:spPr>
          <a:xfrm>
            <a:off x="-13006" y="780766"/>
            <a:ext cx="9115778" cy="562952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4984" y="-25797"/>
            <a:ext cx="124619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>
            <a:off x="4899613" y="3124200"/>
            <a:ext cx="235360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05269">
            <a:off x="1431428" y="927557"/>
            <a:ext cx="235360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296153">
            <a:off x="550848" y="3939673"/>
            <a:ext cx="235360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74546">
            <a:off x="2955428" y="1079957"/>
            <a:ext cx="235360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140440" y="2254960"/>
            <a:ext cx="235360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83881" y="1439341"/>
            <a:ext cx="228600" cy="259639"/>
          </a:xfrm>
          <a:prstGeom prst="ellipse">
            <a:avLst/>
          </a:prstGeom>
          <a:noFill/>
          <a:ln>
            <a:solidFill>
              <a:srgbClr val="003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81100" y="838199"/>
            <a:ext cx="228600" cy="264195"/>
          </a:xfrm>
          <a:prstGeom prst="ellipse">
            <a:avLst/>
          </a:prstGeom>
          <a:noFill/>
          <a:ln>
            <a:solidFill>
              <a:srgbClr val="003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Vs. AK, E-Field &gt; 25KV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6963" r="8901" b="5654"/>
          <a:stretch/>
        </p:blipFill>
        <p:spPr bwMode="auto">
          <a:xfrm>
            <a:off x="199640" y="816864"/>
            <a:ext cx="8715760" cy="520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9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Settings Showing Frequency Movement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7" name="Picture 3" descr="X:\Technion_Vircator\data\Sweep Data\Bottomplatedata\2.5mm\FvsBP9.5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5838" r="6919" b="5615"/>
          <a:stretch/>
        </p:blipFill>
        <p:spPr bwMode="auto">
          <a:xfrm>
            <a:off x="4659464" y="1144325"/>
            <a:ext cx="4484537" cy="47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95800" y="762000"/>
            <a:ext cx="2286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X:\Technion_Vircator\data\Sweep Data\Bottomplatedata\2.5mm\FvsBP8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t="4590" r="7366" b="5224"/>
          <a:stretch/>
        </p:blipFill>
        <p:spPr bwMode="auto">
          <a:xfrm>
            <a:off x="0" y="1061549"/>
            <a:ext cx="4670813" cy="480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96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Settings Showing Frequency Movement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146" name="Picture 2" descr="X:\Technion_Vircator\data\Sweep Data\Bottomplatedata\7.5mm\FvsBP24.5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5044" r="7402" b="5779"/>
          <a:stretch/>
        </p:blipFill>
        <p:spPr bwMode="auto">
          <a:xfrm>
            <a:off x="76200" y="1050636"/>
            <a:ext cx="4645891" cy="47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X:\Technion_Vircator\data\Sweep Data\Bottomplatedata\0.0mm\FvsBP13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5455" r="7315" b="5194"/>
          <a:stretch/>
        </p:blipFill>
        <p:spPr bwMode="auto">
          <a:xfrm>
            <a:off x="4655127" y="1052944"/>
            <a:ext cx="4488873" cy="476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372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2GHz Shot 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4187" r="8405" b="4398"/>
          <a:stretch/>
        </p:blipFill>
        <p:spPr>
          <a:xfrm>
            <a:off x="228600" y="685800"/>
            <a:ext cx="8625245" cy="4953000"/>
          </a:xfrm>
        </p:spPr>
      </p:pic>
      <p:sp>
        <p:nvSpPr>
          <p:cNvPr id="3" name="TextBox 2"/>
          <p:cNvSpPr txBox="1"/>
          <p:nvPr/>
        </p:nvSpPr>
        <p:spPr>
          <a:xfrm>
            <a:off x="1219200" y="5562600"/>
            <a:ext cx="484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estimated radiated power ≈139MW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Estimated </a:t>
            </a:r>
            <a:r>
              <a:rPr lang="en-US" dirty="0"/>
              <a:t>efficiency </a:t>
            </a:r>
            <a:r>
              <a:rPr lang="en-US" dirty="0" smtClean="0"/>
              <a:t>≈ 13.4%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Calculated from Marx </a:t>
            </a:r>
            <a:r>
              <a:rPr lang="en-US" sz="1200" dirty="0"/>
              <a:t>Energy &amp; pulse width </a:t>
            </a:r>
            <a:endParaRPr lang="en-US" sz="1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RF was considered rotationally symmetric across beam spot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354932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5.36GHz Shot Summary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2" name="Picture 2" descr="X:\Technion_Vircator\data\Sweep Data\15.0mm\32.0mm\Quickgraphs\Volt_AK9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4233" r="8099" b="5297"/>
          <a:stretch/>
        </p:blipFill>
        <p:spPr bwMode="auto">
          <a:xfrm>
            <a:off x="228600" y="685800"/>
            <a:ext cx="875104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5638800"/>
            <a:ext cx="612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estimated radiated power </a:t>
            </a:r>
            <a:r>
              <a:rPr lang="en-US" dirty="0" smtClean="0"/>
              <a:t>≈ 77MW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Estimated efficiency ≈ </a:t>
            </a:r>
            <a:r>
              <a:rPr lang="en-US" dirty="0" smtClean="0"/>
              <a:t>7.5%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Calculated from Marx </a:t>
            </a:r>
            <a:r>
              <a:rPr lang="en-US" sz="1200" dirty="0" smtClean="0"/>
              <a:t>Energy &amp; pulse width </a:t>
            </a: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RF was considered RF was considered rotationally symmetric across beam spot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10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5105400" cy="64332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5.36GHz </a:t>
            </a:r>
            <a:r>
              <a:rPr lang="en-US" dirty="0" smtClean="0">
                <a:solidFill>
                  <a:schemeClr val="bg1"/>
                </a:solidFill>
              </a:rPr>
              <a:t>Mode Pattern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13" r="7813" b="7813"/>
          <a:stretch/>
        </p:blipFill>
        <p:spPr>
          <a:xfrm>
            <a:off x="304800" y="874292"/>
            <a:ext cx="4135303" cy="232610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13" r="7813" b="7813"/>
          <a:stretch/>
        </p:blipFill>
        <p:spPr>
          <a:xfrm>
            <a:off x="4708131" y="876674"/>
            <a:ext cx="4131069" cy="2323726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13" r="7813" b="7813"/>
          <a:stretch/>
        </p:blipFill>
        <p:spPr>
          <a:xfrm>
            <a:off x="304800" y="3619874"/>
            <a:ext cx="4131069" cy="2323726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13" r="7813" b="7813"/>
          <a:stretch/>
        </p:blipFill>
        <p:spPr>
          <a:xfrm>
            <a:off x="4707894" y="3619742"/>
            <a:ext cx="4129024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87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361252" cy="64332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GHz </a:t>
            </a:r>
            <a:r>
              <a:rPr lang="en-US" dirty="0" smtClean="0">
                <a:solidFill>
                  <a:schemeClr val="bg1"/>
                </a:solidFill>
              </a:rPr>
              <a:t>Mode Pattern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13" r="7813" b="7813"/>
          <a:stretch/>
        </p:blipFill>
        <p:spPr>
          <a:xfrm>
            <a:off x="290576" y="910151"/>
            <a:ext cx="4129024" cy="232257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13" r="7813" b="7813"/>
          <a:stretch/>
        </p:blipFill>
        <p:spPr>
          <a:xfrm>
            <a:off x="4724637" y="3621024"/>
            <a:ext cx="4129024" cy="2322576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13" r="7813" b="7813"/>
          <a:stretch/>
        </p:blipFill>
        <p:spPr>
          <a:xfrm>
            <a:off x="290576" y="3621024"/>
            <a:ext cx="4129024" cy="232257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13" r="7813" b="7813"/>
          <a:stretch/>
        </p:blipFill>
        <p:spPr>
          <a:xfrm>
            <a:off x="4724400" y="912399"/>
            <a:ext cx="4129024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8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762000"/>
                <a:ext cx="8839200" cy="56388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Achieved wide </a:t>
                </a:r>
                <a:r>
                  <a:rPr lang="en-US" sz="2400" dirty="0" err="1" smtClean="0"/>
                  <a:t>tuneability</a:t>
                </a:r>
                <a:r>
                  <a:rPr lang="en-US" sz="2400" dirty="0" smtClean="0"/>
                  <a:t> of a sealed Vircator tube. </a:t>
                </a:r>
              </a:p>
              <a:p>
                <a:r>
                  <a:rPr lang="en-US" sz="2400" dirty="0" smtClean="0"/>
                  <a:t>Long life time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Rep-rate able to 100Hz</a:t>
                </a:r>
              </a:p>
              <a:p>
                <a:r>
                  <a:rPr lang="en-US" sz="2400" dirty="0"/>
                  <a:t>F</a:t>
                </a:r>
                <a:r>
                  <a:rPr lang="en-US" sz="2400" dirty="0" smtClean="0"/>
                  <a:t>ully automated system </a:t>
                </a:r>
              </a:p>
              <a:p>
                <a:pPr lvl="1"/>
                <a:r>
                  <a:rPr lang="en-US" sz="2000" dirty="0" smtClean="0"/>
                  <a:t>Microprocessor ran system</a:t>
                </a:r>
              </a:p>
              <a:p>
                <a:pPr lvl="2"/>
                <a:r>
                  <a:rPr lang="en-US" sz="1600" dirty="0" smtClean="0"/>
                  <a:t>Air valves </a:t>
                </a:r>
              </a:p>
              <a:p>
                <a:pPr lvl="2"/>
                <a:r>
                  <a:rPr lang="en-US" sz="1600" dirty="0" err="1" smtClean="0"/>
                  <a:t>Tuneability</a:t>
                </a:r>
                <a:r>
                  <a:rPr lang="en-US" sz="1600" dirty="0" smtClean="0"/>
                  <a:t> via 4 stepper motors </a:t>
                </a:r>
              </a:p>
              <a:p>
                <a:pPr lvl="2"/>
                <a:r>
                  <a:rPr lang="en-US" sz="1600" dirty="0" smtClean="0"/>
                  <a:t>Charging </a:t>
                </a:r>
              </a:p>
              <a:p>
                <a:pPr lvl="2"/>
                <a:r>
                  <a:rPr lang="en-US" sz="1600" dirty="0" smtClean="0"/>
                  <a:t>Firing 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r>
                  <a:rPr lang="en-US" sz="2400" dirty="0" smtClean="0"/>
                  <a:t>Future work</a:t>
                </a:r>
              </a:p>
              <a:p>
                <a:pPr lvl="1"/>
                <a:r>
                  <a:rPr lang="en-US" sz="2000" dirty="0" smtClean="0"/>
                  <a:t>Determine mode competition</a:t>
                </a:r>
              </a:p>
              <a:p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762000"/>
                <a:ext cx="8839200" cy="5638800"/>
              </a:xfrm>
              <a:blipFill rotWithShape="1">
                <a:blip r:embed="rId2"/>
                <a:stretch>
                  <a:fillRect l="-897" t="-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9530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  <a:cs typeface="Times New Roman" pitchFamily="18" charset="0"/>
              </a:rPr>
              <a:t>Background and Motivation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>
                <a:cs typeface="Times New Roman" pitchFamily="18" charset="0"/>
              </a:rPr>
              <a:t>Cathode 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>
                <a:cs typeface="Times New Roman" pitchFamily="18" charset="0"/>
              </a:rPr>
              <a:t>Anode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>
                <a:cs typeface="Times New Roman" pitchFamily="18" charset="0"/>
              </a:rPr>
              <a:t>Tube Structure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  <a:cs typeface="Times New Roman" pitchFamily="18" charset="0"/>
              </a:rPr>
              <a:t>Experimental Setup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>
                <a:cs typeface="Times New Roman" pitchFamily="18" charset="0"/>
              </a:rPr>
              <a:t>Sealed Tube Reflex-Triode </a:t>
            </a:r>
            <a:r>
              <a:rPr lang="en-US" dirty="0" err="1">
                <a:cs typeface="Times New Roman" pitchFamily="18" charset="0"/>
              </a:rPr>
              <a:t>Vircator</a:t>
            </a:r>
            <a:endParaRPr lang="en-US" dirty="0">
              <a:cs typeface="Times New Roman" pitchFamily="18" charset="0"/>
            </a:endParaRP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>
                <a:latin typeface="+mj-lt"/>
                <a:cs typeface="Times New Roman" pitchFamily="18" charset="0"/>
              </a:rPr>
              <a:t>Pulsed Power Source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  <a:cs typeface="Times New Roman" pitchFamily="18" charset="0"/>
              </a:rPr>
              <a:t>Experimental Results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>
                <a:latin typeface="+mj-lt"/>
                <a:cs typeface="Times New Roman" pitchFamily="18" charset="0"/>
              </a:rPr>
              <a:t>Frequency tunability comparison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  <a:cs typeface="Times New Roman" pitchFamily="18" charset="0"/>
              </a:rPr>
              <a:t>Future Work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066800" cy="212725"/>
          </a:xfrm>
        </p:spPr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r="5959"/>
          <a:stretch/>
        </p:blipFill>
        <p:spPr bwMode="auto">
          <a:xfrm>
            <a:off x="5486401" y="661737"/>
            <a:ext cx="3657600" cy="223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144000" cy="533400"/>
          </a:xfrm>
        </p:spPr>
        <p:txBody>
          <a:bodyPr/>
          <a:lstStyle/>
          <a:p>
            <a:r>
              <a:rPr lang="en-US" dirty="0" smtClean="0"/>
              <a:t>Old Tube Performance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5541580" cy="3200400"/>
          </a:xfrm>
          <a:prstGeom prst="rect">
            <a:avLst/>
          </a:prstGeom>
        </p:spPr>
      </p:pic>
      <p:sp>
        <p:nvSpPr>
          <p:cNvPr id="18" name="Content Placeholder 9"/>
          <p:cNvSpPr>
            <a:spLocks noGrp="1"/>
          </p:cNvSpPr>
          <p:nvPr>
            <p:ph idx="1"/>
          </p:nvPr>
        </p:nvSpPr>
        <p:spPr>
          <a:xfrm>
            <a:off x="152400" y="609600"/>
            <a:ext cx="8171334" cy="2209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Only a few main frequencies</a:t>
            </a:r>
          </a:p>
          <a:p>
            <a:r>
              <a:rPr lang="en-US" sz="2400" dirty="0" smtClean="0"/>
              <a:t>Low power at a large majority</a:t>
            </a:r>
          </a:p>
          <a:p>
            <a:r>
              <a:rPr lang="en-US" sz="2400" dirty="0" smtClean="0"/>
              <a:t>Limited ability to adjust performance 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i="1" dirty="0" smtClean="0"/>
          </a:p>
          <a:p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3724514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9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0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066800" cy="212725"/>
          </a:xfrm>
        </p:spPr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and Anode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60557" y="2895600"/>
            <a:ext cx="43310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Bimodal carbon-fiber (CF) cathode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million CF pyrolitically bonded to a POCO graphite substrate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Rogowski</a:t>
            </a:r>
            <a:r>
              <a:rPr lang="en-US" dirty="0" smtClean="0"/>
              <a:t>-profile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2.5” diameter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b="1" dirty="0" err="1"/>
              <a:t>Pyrolitic</a:t>
            </a:r>
            <a:r>
              <a:rPr lang="en-US" b="1" dirty="0"/>
              <a:t> graphite anode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 life time &gt;100,000 shots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</a:t>
            </a:r>
            <a:r>
              <a:rPr lang="en-US" dirty="0"/>
              <a:t>thermal emissivity 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70% transparent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</a:t>
            </a:r>
            <a:r>
              <a:rPr lang="en-US" dirty="0" smtClean="0"/>
              <a:t>.5” diameter 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391" y="1185163"/>
            <a:ext cx="1552575" cy="11719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15200" y="2468646"/>
            <a:ext cx="1620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SEM imaged eroded CF tip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2286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source </a:t>
            </a:r>
            <a:r>
              <a:rPr lang="en-US" dirty="0">
                <a:sym typeface="Wingdings" panose="05000000000000000000" pitchFamily="2" charset="2"/>
              </a:rPr>
              <a:t> Explosive emission  induce plasma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1"/>
            <a:ext cx="314239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2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533400"/>
          </a:xfrm>
        </p:spPr>
        <p:txBody>
          <a:bodyPr/>
          <a:lstStyle/>
          <a:p>
            <a:r>
              <a:rPr lang="en-US" sz="4000" dirty="0" smtClean="0"/>
              <a:t>Cathode Conditioning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0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066800" cy="212725"/>
          </a:xfrm>
        </p:spPr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5105400" cy="3962400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Tube Preparation</a:t>
            </a:r>
          </a:p>
          <a:p>
            <a:pPr lvl="1"/>
            <a:r>
              <a:rPr lang="en-US" sz="2600" dirty="0" smtClean="0"/>
              <a:t>Extreme cleaning of internal components </a:t>
            </a:r>
          </a:p>
          <a:p>
            <a:pPr lvl="1"/>
            <a:r>
              <a:rPr lang="en-US" sz="2600" dirty="0" smtClean="0"/>
              <a:t>Plasma cleaning of smaller   components </a:t>
            </a:r>
          </a:p>
          <a:p>
            <a:pPr lvl="1"/>
            <a:r>
              <a:rPr lang="en-US" sz="2600" dirty="0" smtClean="0"/>
              <a:t>Bake out at 175</a:t>
            </a:r>
            <a:r>
              <a:rPr lang="en-US" sz="2600" dirty="0" smtClean="0">
                <a:latin typeface="Tahoma"/>
                <a:ea typeface="Tahoma"/>
                <a:cs typeface="Tahoma"/>
              </a:rPr>
              <a:t>℃</a:t>
            </a:r>
            <a:r>
              <a:rPr lang="en-US" sz="2600" dirty="0" smtClean="0"/>
              <a:t>  for 72 hours while connected to a turbo molecular pump     </a:t>
            </a:r>
          </a:p>
          <a:p>
            <a:r>
              <a:rPr lang="en-US" sz="3000" dirty="0" smtClean="0"/>
              <a:t>Procedure</a:t>
            </a:r>
          </a:p>
          <a:p>
            <a:pPr lvl="1"/>
            <a:r>
              <a:rPr lang="en-US" sz="2200" dirty="0" smtClean="0"/>
              <a:t>&gt;1,000 shots minimum  </a:t>
            </a:r>
          </a:p>
          <a:p>
            <a:pPr lvl="1"/>
            <a:r>
              <a:rPr lang="en-US" sz="2200" dirty="0" smtClean="0"/>
              <a:t>Shots taken at 10Hz, 20 shot burst</a:t>
            </a:r>
          </a:p>
          <a:p>
            <a:pPr lvl="1"/>
            <a:r>
              <a:rPr lang="en-US" sz="2200" dirty="0" smtClean="0"/>
              <a:t>50 kV charging voltage</a:t>
            </a:r>
          </a:p>
          <a:p>
            <a:pPr lvl="1"/>
            <a:r>
              <a:rPr lang="en-US" sz="2200" dirty="0" smtClean="0"/>
              <a:t>8 mm A-K gap</a:t>
            </a:r>
          </a:p>
          <a:p>
            <a:pPr lvl="1"/>
            <a:endParaRPr lang="en-US" sz="2200" dirty="0" smtClean="0"/>
          </a:p>
          <a:p>
            <a:pPr lvl="1"/>
            <a:endParaRPr lang="en-US" sz="2600" dirty="0" smtClean="0"/>
          </a:p>
          <a:p>
            <a:endParaRPr lang="en-US" sz="3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2" t="28479" r="27632" b="15615"/>
          <a:stretch/>
        </p:blipFill>
        <p:spPr>
          <a:xfrm>
            <a:off x="1828800" y="4648200"/>
            <a:ext cx="1801380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35146" b="7519"/>
          <a:stretch/>
        </p:blipFill>
        <p:spPr>
          <a:xfrm>
            <a:off x="5074436" y="1371600"/>
            <a:ext cx="4069564" cy="47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2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144000" cy="533400"/>
          </a:xfrm>
        </p:spPr>
        <p:txBody>
          <a:bodyPr/>
          <a:lstStyle/>
          <a:p>
            <a:r>
              <a:rPr lang="en-US" dirty="0" smtClean="0"/>
              <a:t>Square Waveguide Structure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066800" cy="212725"/>
          </a:xfrm>
        </p:spPr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8"/>
          <a:stretch/>
        </p:blipFill>
        <p:spPr>
          <a:xfrm>
            <a:off x="3200400" y="1527444"/>
            <a:ext cx="5802678" cy="4797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914400"/>
                <a:ext cx="4038600" cy="334301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000" dirty="0" smtClean="0"/>
                  <a:t>Waveguide </a:t>
                </a:r>
              </a:p>
              <a:p>
                <a:pPr lvl="1"/>
                <a:r>
                  <a:rPr lang="en-US" sz="2200" dirty="0" smtClean="0"/>
                  <a:t>4.91”(124.7mm) X 5.58”(141.7mm) </a:t>
                </a:r>
              </a:p>
              <a:p>
                <a:pPr lvl="2"/>
                <a:r>
                  <a:rPr lang="en-US" sz="1800" dirty="0" smtClean="0"/>
                  <a:t>W X H </a:t>
                </a:r>
              </a:p>
              <a:p>
                <a:pPr lvl="1"/>
                <a:r>
                  <a:rPr lang="en-US" sz="2200" dirty="0" smtClean="0"/>
                  <a:t>1.58”(40mm) Bottom Plate travel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20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1.202 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𝐺𝐻𝑧</m:t>
                    </m:r>
                  </m:oMath>
                </a14:m>
                <a:endParaRPr lang="en-US" sz="2200" b="0" dirty="0" smtClean="0">
                  <a:ea typeface="Cambria Math"/>
                </a:endParaRPr>
              </a:p>
              <a:p>
                <a:pPr lvl="2"/>
                <a:r>
                  <a:rPr lang="en-US" sz="1800" dirty="0" smtClean="0">
                    <a:ea typeface="Cambria Math"/>
                  </a:rPr>
                  <a:t>a = 4.91”, b = 5.58 “, m = 1,    n =0</a:t>
                </a:r>
                <a:endParaRPr lang="en-US" sz="1800" b="0" dirty="0" smtClean="0">
                  <a:ea typeface="Cambria Math"/>
                </a:endParaRPr>
              </a:p>
              <a:p>
                <a:pPr lvl="1"/>
                <a:endParaRPr lang="en-US" sz="2200" dirty="0" smtClean="0"/>
              </a:p>
              <a:p>
                <a:pPr lvl="1"/>
                <a:endParaRPr lang="en-US" sz="2600" dirty="0" smtClean="0"/>
              </a:p>
              <a:p>
                <a:endParaRPr lang="en-US" sz="3000" dirty="0" smtClean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14400"/>
                <a:ext cx="4038600" cy="3343016"/>
              </a:xfrm>
              <a:blipFill rotWithShape="1">
                <a:blip r:embed="rId3"/>
                <a:stretch>
                  <a:fillRect l="-3017" t="-3832" r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5486400"/>
                <a:ext cx="3964162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𝑚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86400"/>
                <a:ext cx="3964162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8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Sealed Tube Reflex-Triode Vircator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066800" cy="212725"/>
          </a:xfrm>
        </p:spPr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4177" y="990600"/>
            <a:ext cx="4273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Capacitive </a:t>
            </a:r>
            <a:r>
              <a:rPr lang="en-US" dirty="0"/>
              <a:t>Voltage </a:t>
            </a:r>
            <a:r>
              <a:rPr lang="en-US" dirty="0" smtClean="0"/>
              <a:t>Divider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Person Current Monitor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Wide Band Receiving Antenna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64735"/>
            <a:ext cx="7809108" cy="41148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533400"/>
            <a:ext cx="4800600" cy="2209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400" b="1" u="sng" dirty="0"/>
              <a:t>Tube </a:t>
            </a:r>
            <a:r>
              <a:rPr lang="en-US" sz="2400" b="1" u="sng" dirty="0" smtClean="0"/>
              <a:t>characteristics  </a:t>
            </a:r>
            <a:endParaRPr lang="en-US" sz="2400" b="1" u="sng" dirty="0"/>
          </a:p>
          <a:p>
            <a:r>
              <a:rPr lang="en-US" sz="2400" dirty="0" smtClean="0"/>
              <a:t>Background </a:t>
            </a:r>
            <a:r>
              <a:rPr lang="en-US" sz="2400" dirty="0"/>
              <a:t>pressure: </a:t>
            </a:r>
            <a:r>
              <a:rPr lang="en-US" sz="2400" dirty="0" smtClean="0"/>
              <a:t>≈ 10</a:t>
            </a:r>
            <a:r>
              <a:rPr lang="en-US" sz="2400" baseline="30000" dirty="0" smtClean="0"/>
              <a:t>-9</a:t>
            </a:r>
            <a:r>
              <a:rPr lang="en-US" sz="2400" dirty="0" smtClean="0"/>
              <a:t> Torr</a:t>
            </a:r>
          </a:p>
          <a:p>
            <a:pPr lvl="1"/>
            <a:r>
              <a:rPr lang="en-US" sz="2000" dirty="0" smtClean="0"/>
              <a:t>Backed </a:t>
            </a:r>
            <a:r>
              <a:rPr lang="en-US" sz="2000" dirty="0"/>
              <a:t>by a 20 L/s ion </a:t>
            </a:r>
            <a:r>
              <a:rPr lang="en-US" sz="2000" dirty="0" smtClean="0"/>
              <a:t>pump</a:t>
            </a:r>
          </a:p>
          <a:p>
            <a:r>
              <a:rPr lang="en-US" sz="2400" dirty="0" smtClean="0"/>
              <a:t>8” Tube</a:t>
            </a:r>
          </a:p>
          <a:p>
            <a:r>
              <a:rPr lang="en-US" sz="2400" dirty="0" smtClean="0"/>
              <a:t>Internal liner </a:t>
            </a:r>
          </a:p>
          <a:p>
            <a:r>
              <a:rPr lang="en-US" sz="2400" dirty="0" smtClean="0"/>
              <a:t>Movable </a:t>
            </a:r>
            <a:r>
              <a:rPr lang="en-US" sz="2400" dirty="0" err="1" smtClean="0"/>
              <a:t>Backwall</a:t>
            </a:r>
            <a:r>
              <a:rPr lang="en-US" sz="2400" dirty="0" smtClean="0"/>
              <a:t> (BW)</a:t>
            </a:r>
          </a:p>
          <a:p>
            <a:r>
              <a:rPr lang="en-US" sz="2400" dirty="0" smtClean="0"/>
              <a:t>Movable Bottom Plate(BP)</a:t>
            </a:r>
          </a:p>
          <a:p>
            <a:r>
              <a:rPr lang="en-US" sz="2400" dirty="0" smtClean="0"/>
              <a:t>Adjustable Anode –Cathode Gap (AK gap)</a:t>
            </a:r>
          </a:p>
          <a:p>
            <a:r>
              <a:rPr lang="en-US" sz="2400" dirty="0" smtClean="0"/>
              <a:t>Sealed tube</a:t>
            </a:r>
            <a:endParaRPr lang="en-US" dirty="0" smtClean="0"/>
          </a:p>
          <a:p>
            <a:pPr marL="457200" lvl="1" indent="0">
              <a:buNone/>
            </a:pPr>
            <a:endParaRPr lang="en-US" i="1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Power Source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19384"/>
            <a:ext cx="8991600" cy="354470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12 stage PFN-based Marx Generator</a:t>
            </a:r>
          </a:p>
          <a:p>
            <a:pPr lvl="1"/>
            <a:r>
              <a:rPr lang="en-US" sz="2000" dirty="0" smtClean="0"/>
              <a:t>Rayleigh PFN</a:t>
            </a:r>
          </a:p>
          <a:p>
            <a:pPr lvl="1"/>
            <a:r>
              <a:rPr lang="en-US" sz="2000" dirty="0" smtClean="0"/>
              <a:t>50 kV charging voltage</a:t>
            </a:r>
          </a:p>
          <a:p>
            <a:pPr lvl="1"/>
            <a:r>
              <a:rPr lang="en-US" sz="2000" dirty="0"/>
              <a:t>6</a:t>
            </a:r>
            <a:r>
              <a:rPr lang="en-US" sz="2000" dirty="0" smtClean="0"/>
              <a:t>00 kV output @ 50 kV charge (open circuit )</a:t>
            </a:r>
          </a:p>
          <a:p>
            <a:pPr lvl="1"/>
            <a:r>
              <a:rPr lang="en-US" sz="2000" dirty="0" smtClean="0"/>
              <a:t>≈65 </a:t>
            </a:r>
            <a:r>
              <a:rPr lang="el-GR" sz="2000" dirty="0" smtClean="0"/>
              <a:t>Ω</a:t>
            </a:r>
            <a:r>
              <a:rPr lang="en-US" sz="2000" dirty="0" smtClean="0"/>
              <a:t> output impedance</a:t>
            </a:r>
          </a:p>
          <a:p>
            <a:pPr lvl="1"/>
            <a:r>
              <a:rPr lang="en-US" sz="2000" dirty="0" smtClean="0"/>
              <a:t>100 ns FWHM</a:t>
            </a:r>
          </a:p>
          <a:p>
            <a:pPr lvl="1"/>
            <a:r>
              <a:rPr lang="en-US" sz="2000" dirty="0" smtClean="0"/>
              <a:t>157 J</a:t>
            </a:r>
            <a:endParaRPr lang="en-US" sz="2400" dirty="0" smtClean="0"/>
          </a:p>
        </p:txBody>
      </p:sp>
      <p:sp>
        <p:nvSpPr>
          <p:cNvPr id="100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066800" cy="212725"/>
          </a:xfrm>
        </p:spPr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2281" r="12369"/>
          <a:stretch/>
        </p:blipFill>
        <p:spPr>
          <a:xfrm>
            <a:off x="4800600" y="2819400"/>
            <a:ext cx="4227094" cy="3489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1"/>
          <a:stretch/>
        </p:blipFill>
        <p:spPr>
          <a:xfrm>
            <a:off x="353684" y="3276600"/>
            <a:ext cx="4306368" cy="327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Result settings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err="1" smtClean="0">
                <a:cs typeface="Times New Roman" pitchFamily="18" charset="0"/>
              </a:rPr>
              <a:t>Backwall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: 0mm – </a:t>
            </a:r>
            <a:r>
              <a:rPr lang="en-US" dirty="0" smtClean="0">
                <a:cs typeface="Times New Roman" pitchFamily="18" charset="0"/>
              </a:rPr>
              <a:t>17.5mm in 2.5mm steps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>
                <a:cs typeface="Times New Roman" pitchFamily="18" charset="0"/>
              </a:rPr>
              <a:t>Bottom plate : 0mm – 32mm in 2mm steps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 smtClean="0">
                <a:cs typeface="Times New Roman" pitchFamily="18" charset="0"/>
              </a:rPr>
              <a:t>AK sweep : 5mm – 24.5mm in .5mm steps</a:t>
            </a:r>
          </a:p>
          <a:p>
            <a:pPr marL="400050" lvl="1" indent="0">
              <a:buNone/>
            </a:pPr>
            <a:endParaRPr lang="en-US" dirty="0" smtClean="0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8B37-6EAB-4472-AA04-983C4F1C31E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29400"/>
            <a:ext cx="1066800" cy="212725"/>
          </a:xfrm>
        </p:spPr>
        <p:txBody>
          <a:bodyPr/>
          <a:lstStyle/>
          <a:p>
            <a:fld id="{37AB38A3-0193-4D5C-A9CA-CB59E4948E1B}" type="datetime1">
              <a:rPr lang="en-US" smtClean="0"/>
              <a:pPr/>
              <a:t>6/9/2017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54320</TotalTime>
  <Words>631</Words>
  <Application>Microsoft Office PowerPoint</Application>
  <PresentationFormat>On-screen Show (4:3)</PresentationFormat>
  <Paragraphs>165</Paragraphs>
  <Slides>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Overview</vt:lpstr>
      <vt:lpstr>Old Tube Performance  </vt:lpstr>
      <vt:lpstr>Cathode and Anode</vt:lpstr>
      <vt:lpstr>Cathode Conditioning</vt:lpstr>
      <vt:lpstr>Square Waveguide Structure </vt:lpstr>
      <vt:lpstr>Sealed Tube Reflex-Triode Vircator</vt:lpstr>
      <vt:lpstr>Pulsed Power Source</vt:lpstr>
      <vt:lpstr>Experimental Results</vt:lpstr>
      <vt:lpstr>E-Field Vs. Frequency @ 3m</vt:lpstr>
      <vt:lpstr>Frequency Vs. AK, E-Field &gt; 25KV</vt:lpstr>
      <vt:lpstr>Settings Showing Frequency Movement</vt:lpstr>
      <vt:lpstr>Settings Showing Frequency Movement</vt:lpstr>
      <vt:lpstr>2GHz Shot Summary</vt:lpstr>
      <vt:lpstr>5.36GHz Shot Summary </vt:lpstr>
      <vt:lpstr>5.36GHz Mode Pattern</vt:lpstr>
      <vt:lpstr>2GHz Mode Pattern</vt:lpstr>
      <vt:lpstr>Summary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E</dc:title>
  <dc:creator>evan</dc:creator>
  <cp:lastModifiedBy>David Barnett</cp:lastModifiedBy>
  <cp:revision>1261</cp:revision>
  <cp:lastPrinted>2014-05-21T11:46:01Z</cp:lastPrinted>
  <dcterms:created xsi:type="dcterms:W3CDTF">2012-05-30T19:12:45Z</dcterms:created>
  <dcterms:modified xsi:type="dcterms:W3CDTF">2017-06-13T15:46:20Z</dcterms:modified>
</cp:coreProperties>
</file>