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handoutMasterIdLst>
    <p:handoutMasterId r:id="rId3"/>
  </p:handoutMasterIdLst>
  <p:sldIdLst>
    <p:sldId id="258" r:id="rId2"/>
  </p:sldIdLst>
  <p:sldSz cx="47548800" cy="37490400"/>
  <p:notesSz cx="37585650" cy="4764405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117" algn="l" rtl="0" fontAlgn="base">
      <a:spcBef>
        <a:spcPct val="0"/>
      </a:spcBef>
      <a:spcAft>
        <a:spcPct val="0"/>
      </a:spcAft>
      <a:defRPr sz="2400" kern="1200">
        <a:solidFill>
          <a:schemeClr val="tx1"/>
        </a:solidFill>
        <a:latin typeface="Times New Roman" pitchFamily="18" charset="0"/>
        <a:ea typeface="+mn-ea"/>
        <a:cs typeface="+mn-cs"/>
      </a:defRPr>
    </a:lvl2pPr>
    <a:lvl3pPr marL="914235" algn="l" rtl="0" fontAlgn="base">
      <a:spcBef>
        <a:spcPct val="0"/>
      </a:spcBef>
      <a:spcAft>
        <a:spcPct val="0"/>
      </a:spcAft>
      <a:defRPr sz="2400" kern="1200">
        <a:solidFill>
          <a:schemeClr val="tx1"/>
        </a:solidFill>
        <a:latin typeface="Times New Roman" pitchFamily="18" charset="0"/>
        <a:ea typeface="+mn-ea"/>
        <a:cs typeface="+mn-cs"/>
      </a:defRPr>
    </a:lvl3pPr>
    <a:lvl4pPr marL="1371352" algn="l" rtl="0" fontAlgn="base">
      <a:spcBef>
        <a:spcPct val="0"/>
      </a:spcBef>
      <a:spcAft>
        <a:spcPct val="0"/>
      </a:spcAft>
      <a:defRPr sz="2400" kern="1200">
        <a:solidFill>
          <a:schemeClr val="tx1"/>
        </a:solidFill>
        <a:latin typeface="Times New Roman" pitchFamily="18" charset="0"/>
        <a:ea typeface="+mn-ea"/>
        <a:cs typeface="+mn-cs"/>
      </a:defRPr>
    </a:lvl4pPr>
    <a:lvl5pPr marL="1828470" algn="l" rtl="0" fontAlgn="base">
      <a:spcBef>
        <a:spcPct val="0"/>
      </a:spcBef>
      <a:spcAft>
        <a:spcPct val="0"/>
      </a:spcAft>
      <a:defRPr sz="2400" kern="1200">
        <a:solidFill>
          <a:schemeClr val="tx1"/>
        </a:solidFill>
        <a:latin typeface="Times New Roman" pitchFamily="18" charset="0"/>
        <a:ea typeface="+mn-ea"/>
        <a:cs typeface="+mn-cs"/>
      </a:defRPr>
    </a:lvl5pPr>
    <a:lvl6pPr marL="2285587" algn="l" defTabSz="914235" rtl="0" eaLnBrk="1" latinLnBrk="0" hangingPunct="1">
      <a:defRPr sz="2400" kern="1200">
        <a:solidFill>
          <a:schemeClr val="tx1"/>
        </a:solidFill>
        <a:latin typeface="Times New Roman" pitchFamily="18" charset="0"/>
        <a:ea typeface="+mn-ea"/>
        <a:cs typeface="+mn-cs"/>
      </a:defRPr>
    </a:lvl6pPr>
    <a:lvl7pPr marL="2742705" algn="l" defTabSz="914235" rtl="0" eaLnBrk="1" latinLnBrk="0" hangingPunct="1">
      <a:defRPr sz="2400" kern="1200">
        <a:solidFill>
          <a:schemeClr val="tx1"/>
        </a:solidFill>
        <a:latin typeface="Times New Roman" pitchFamily="18" charset="0"/>
        <a:ea typeface="+mn-ea"/>
        <a:cs typeface="+mn-cs"/>
      </a:defRPr>
    </a:lvl7pPr>
    <a:lvl8pPr marL="3199821" algn="l" defTabSz="914235" rtl="0" eaLnBrk="1" latinLnBrk="0" hangingPunct="1">
      <a:defRPr sz="2400" kern="1200">
        <a:solidFill>
          <a:schemeClr val="tx1"/>
        </a:solidFill>
        <a:latin typeface="Times New Roman" pitchFamily="18" charset="0"/>
        <a:ea typeface="+mn-ea"/>
        <a:cs typeface="+mn-cs"/>
      </a:defRPr>
    </a:lvl8pPr>
    <a:lvl9pPr marL="3656938" algn="l" defTabSz="914235"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3615">
          <p15:clr>
            <a:srgbClr val="A4A3A4"/>
          </p15:clr>
        </p15:guide>
        <p15:guide id="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nathan" initials="J"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CCCC"/>
    <a:srgbClr val="CC0000"/>
    <a:srgbClr val="333333"/>
    <a:srgbClr val="00FFFF"/>
    <a:srgbClr val="DE6F00"/>
    <a:srgbClr val="FFCC00"/>
    <a:srgbClr val="CC6600"/>
    <a:srgbClr val="FFC489"/>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531" autoAdjust="0"/>
    <p:restoredTop sz="98529" autoAdjust="0"/>
  </p:normalViewPr>
  <p:slideViewPr>
    <p:cSldViewPr>
      <p:cViewPr>
        <p:scale>
          <a:sx n="25" d="100"/>
          <a:sy n="25" d="100"/>
        </p:scale>
        <p:origin x="-942" y="1002"/>
      </p:cViewPr>
      <p:guideLst>
        <p:guide orient="horz" pos="23615"/>
        <p:guide/>
      </p:guideLst>
    </p:cSldViewPr>
  </p:slideViewPr>
  <p:outlineViewPr>
    <p:cViewPr>
      <p:scale>
        <a:sx n="33" d="100"/>
        <a:sy n="33" d="100"/>
      </p:scale>
      <p:origin x="0" y="0"/>
    </p:cViewPr>
  </p:outlineViewPr>
  <p:notesTextViewPr>
    <p:cViewPr>
      <p:scale>
        <a:sx n="75" d="100"/>
        <a:sy n="75" d="100"/>
      </p:scale>
      <p:origin x="0" y="0"/>
    </p:cViewPr>
  </p:notesText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handoutMaster" Target="handoutMasters/handout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14" y="10"/>
            <a:ext cx="16286056" cy="2379591"/>
          </a:xfrm>
          <a:prstGeom prst="rect">
            <a:avLst/>
          </a:prstGeom>
          <a:noFill/>
          <a:ln w="9525">
            <a:noFill/>
            <a:miter lim="800000"/>
            <a:headEnd/>
            <a:tailEnd/>
          </a:ln>
          <a:effectLst/>
        </p:spPr>
        <p:txBody>
          <a:bodyPr vert="horz" wrap="square" lIns="480959" tIns="240476" rIns="480959" bIns="240476" numCol="1" anchor="t" anchorCtr="0" compatLnSpc="1">
            <a:prstTxWarp prst="textNoShape">
              <a:avLst/>
            </a:prstTxWarp>
          </a:bodyPr>
          <a:lstStyle>
            <a:lvl1pPr defTabSz="4806953">
              <a:defRPr sz="6200"/>
            </a:lvl1pPr>
          </a:lstStyle>
          <a:p>
            <a:pPr>
              <a:defRPr/>
            </a:pPr>
            <a:endParaRPr lang="en-US" dirty="0"/>
          </a:p>
        </p:txBody>
      </p:sp>
      <p:sp>
        <p:nvSpPr>
          <p:cNvPr id="4099" name="Rectangle 1027"/>
          <p:cNvSpPr>
            <a:spLocks noGrp="1" noChangeArrowheads="1"/>
          </p:cNvSpPr>
          <p:nvPr>
            <p:ph type="dt" sz="quarter" idx="1"/>
          </p:nvPr>
        </p:nvSpPr>
        <p:spPr bwMode="auto">
          <a:xfrm>
            <a:off x="21299608" y="10"/>
            <a:ext cx="16286056" cy="2379591"/>
          </a:xfrm>
          <a:prstGeom prst="rect">
            <a:avLst/>
          </a:prstGeom>
          <a:noFill/>
          <a:ln w="9525">
            <a:noFill/>
            <a:miter lim="800000"/>
            <a:headEnd/>
            <a:tailEnd/>
          </a:ln>
          <a:effectLst/>
        </p:spPr>
        <p:txBody>
          <a:bodyPr vert="horz" wrap="square" lIns="480959" tIns="240476" rIns="480959" bIns="240476" numCol="1" anchor="t" anchorCtr="0" compatLnSpc="1">
            <a:prstTxWarp prst="textNoShape">
              <a:avLst/>
            </a:prstTxWarp>
          </a:bodyPr>
          <a:lstStyle>
            <a:lvl1pPr algn="r" defTabSz="4806953">
              <a:defRPr sz="6200"/>
            </a:lvl1pPr>
          </a:lstStyle>
          <a:p>
            <a:pPr>
              <a:defRPr/>
            </a:pPr>
            <a:endParaRPr lang="en-US" dirty="0"/>
          </a:p>
        </p:txBody>
      </p:sp>
      <p:sp>
        <p:nvSpPr>
          <p:cNvPr id="4100" name="Rectangle 1028"/>
          <p:cNvSpPr>
            <a:spLocks noGrp="1" noChangeArrowheads="1"/>
          </p:cNvSpPr>
          <p:nvPr>
            <p:ph type="ftr" sz="quarter" idx="2"/>
          </p:nvPr>
        </p:nvSpPr>
        <p:spPr bwMode="auto">
          <a:xfrm>
            <a:off x="14" y="45264469"/>
            <a:ext cx="16286056" cy="2379591"/>
          </a:xfrm>
          <a:prstGeom prst="rect">
            <a:avLst/>
          </a:prstGeom>
          <a:noFill/>
          <a:ln w="9525">
            <a:noFill/>
            <a:miter lim="800000"/>
            <a:headEnd/>
            <a:tailEnd/>
          </a:ln>
          <a:effectLst/>
        </p:spPr>
        <p:txBody>
          <a:bodyPr vert="horz" wrap="square" lIns="480959" tIns="240476" rIns="480959" bIns="240476" numCol="1" anchor="b" anchorCtr="0" compatLnSpc="1">
            <a:prstTxWarp prst="textNoShape">
              <a:avLst/>
            </a:prstTxWarp>
          </a:bodyPr>
          <a:lstStyle>
            <a:lvl1pPr defTabSz="4806953">
              <a:defRPr sz="6200"/>
            </a:lvl1pPr>
          </a:lstStyle>
          <a:p>
            <a:pPr>
              <a:defRPr/>
            </a:pPr>
            <a:endParaRPr lang="en-US" dirty="0"/>
          </a:p>
        </p:txBody>
      </p:sp>
      <p:sp>
        <p:nvSpPr>
          <p:cNvPr id="4101" name="Rectangle 1029"/>
          <p:cNvSpPr>
            <a:spLocks noGrp="1" noChangeArrowheads="1"/>
          </p:cNvSpPr>
          <p:nvPr>
            <p:ph type="sldNum" sz="quarter" idx="3"/>
          </p:nvPr>
        </p:nvSpPr>
        <p:spPr bwMode="auto">
          <a:xfrm>
            <a:off x="21299608" y="45264469"/>
            <a:ext cx="16286056" cy="2379591"/>
          </a:xfrm>
          <a:prstGeom prst="rect">
            <a:avLst/>
          </a:prstGeom>
          <a:noFill/>
          <a:ln w="9525">
            <a:noFill/>
            <a:miter lim="800000"/>
            <a:headEnd/>
            <a:tailEnd/>
          </a:ln>
          <a:effectLst/>
        </p:spPr>
        <p:txBody>
          <a:bodyPr vert="horz" wrap="square" lIns="480959" tIns="240476" rIns="480959" bIns="240476" numCol="1" anchor="b" anchorCtr="0" compatLnSpc="1">
            <a:prstTxWarp prst="textNoShape">
              <a:avLst/>
            </a:prstTxWarp>
          </a:bodyPr>
          <a:lstStyle>
            <a:lvl1pPr algn="r" defTabSz="4806953">
              <a:defRPr sz="6200"/>
            </a:lvl1pPr>
          </a:lstStyle>
          <a:p>
            <a:pPr>
              <a:defRPr/>
            </a:pPr>
            <a:fld id="{C25E5DBB-2432-4042-AAC0-E03CC4F0788C}" type="slidenum">
              <a:rPr lang="en-US"/>
              <a:pPr>
                <a:defRPr/>
              </a:pPr>
              <a:t>‹#›</a:t>
            </a:fld>
            <a:endParaRPr lang="en-US" dirty="0"/>
          </a:p>
        </p:txBody>
      </p:sp>
    </p:spTree>
    <p:extLst>
      <p:ext uri="{BB962C8B-B14F-4D97-AF65-F5344CB8AC3E}">
        <p14:creationId xmlns:p14="http://schemas.microsoft.com/office/powerpoint/2010/main" val="14046869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65869" y="11647047"/>
            <a:ext cx="40417069" cy="8034690"/>
          </a:xfrm>
        </p:spPr>
        <p:txBody>
          <a:bodyPr/>
          <a:lstStyle/>
          <a:p>
            <a:r>
              <a:rPr lang="en-US" smtClean="0"/>
              <a:t>Click to edit Master title style</a:t>
            </a:r>
            <a:endParaRPr lang="en-US"/>
          </a:p>
        </p:txBody>
      </p:sp>
      <p:sp>
        <p:nvSpPr>
          <p:cNvPr id="3" name="Subtitle 2"/>
          <p:cNvSpPr>
            <a:spLocks noGrp="1"/>
          </p:cNvSpPr>
          <p:nvPr>
            <p:ph type="subTitle" idx="1"/>
          </p:nvPr>
        </p:nvSpPr>
        <p:spPr>
          <a:xfrm>
            <a:off x="7131732" y="21243838"/>
            <a:ext cx="33285339" cy="9582327"/>
          </a:xfrm>
        </p:spPr>
        <p:txBody>
          <a:bodyPr/>
          <a:lstStyle>
            <a:lvl1pPr marL="0" indent="0" algn="ctr">
              <a:buNone/>
              <a:defRPr/>
            </a:lvl1pPr>
            <a:lvl2pPr marL="457117" indent="0" algn="ctr">
              <a:buNone/>
              <a:defRPr/>
            </a:lvl2pPr>
            <a:lvl3pPr marL="914235" indent="0" algn="ctr">
              <a:buNone/>
              <a:defRPr/>
            </a:lvl3pPr>
            <a:lvl4pPr marL="1371352" indent="0" algn="ctr">
              <a:buNone/>
              <a:defRPr/>
            </a:lvl4pPr>
            <a:lvl5pPr marL="1828470" indent="0" algn="ctr">
              <a:buNone/>
              <a:defRPr/>
            </a:lvl5pPr>
            <a:lvl6pPr marL="2285587" indent="0" algn="ctr">
              <a:buNone/>
              <a:defRPr/>
            </a:lvl6pPr>
            <a:lvl7pPr marL="2742705" indent="0" algn="ctr">
              <a:buNone/>
              <a:defRPr/>
            </a:lvl7pPr>
            <a:lvl8pPr marL="3199821" indent="0" algn="ctr">
              <a:buNone/>
              <a:defRPr/>
            </a:lvl8pPr>
            <a:lvl9pPr marL="365693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F368DFF-A26B-4CD2-BE51-00C2A480C15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1D94AEE-FD62-4FEB-9BD1-250371BD622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877933" y="3332123"/>
            <a:ext cx="10103531" cy="2999268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67346" y="3332123"/>
            <a:ext cx="30169077" cy="2999268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23DCA7A-5C07-4D9A-A3E1-9090066A1C0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52FCED2-6E09-4EE7-B9C7-969F871F355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56030" y="24091421"/>
            <a:ext cx="40417069" cy="744528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756030" y="15890392"/>
            <a:ext cx="40417069" cy="8201025"/>
          </a:xfrm>
        </p:spPr>
        <p:txBody>
          <a:bodyPr anchor="b"/>
          <a:lstStyle>
            <a:lvl1pPr marL="0" indent="0">
              <a:buNone/>
              <a:defRPr sz="2000"/>
            </a:lvl1pPr>
            <a:lvl2pPr marL="457117" indent="0">
              <a:buNone/>
              <a:defRPr sz="1800"/>
            </a:lvl2pPr>
            <a:lvl3pPr marL="914235" indent="0">
              <a:buNone/>
              <a:defRPr sz="1600"/>
            </a:lvl3pPr>
            <a:lvl4pPr marL="1371352" indent="0">
              <a:buNone/>
              <a:defRPr sz="1400"/>
            </a:lvl4pPr>
            <a:lvl5pPr marL="1828470" indent="0">
              <a:buNone/>
              <a:defRPr sz="1400"/>
            </a:lvl5pPr>
            <a:lvl6pPr marL="2285587" indent="0">
              <a:buNone/>
              <a:defRPr sz="1400"/>
            </a:lvl6pPr>
            <a:lvl7pPr marL="2742705" indent="0">
              <a:buNone/>
              <a:defRPr sz="1400"/>
            </a:lvl7pPr>
            <a:lvl8pPr marL="3199821" indent="0">
              <a:buNone/>
              <a:defRPr sz="1400"/>
            </a:lvl8pPr>
            <a:lvl9pPr marL="3656938"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EF8F3D2-8FA5-46BC-BD21-2EFB967BF4F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67342" y="10829842"/>
            <a:ext cx="20136303" cy="2249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845162" y="10829842"/>
            <a:ext cx="20136303" cy="2249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64B7112-F5FA-4F90-AD46-C8DB9F16799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77738" y="1500628"/>
            <a:ext cx="42793331" cy="6248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377736" y="8392677"/>
            <a:ext cx="21008975" cy="3496645"/>
          </a:xfrm>
        </p:spPr>
        <p:txBody>
          <a:bodyPr anchor="b"/>
          <a:lstStyle>
            <a:lvl1pPr marL="0" indent="0">
              <a:buNone/>
              <a:defRPr sz="2400" b="1"/>
            </a:lvl1pPr>
            <a:lvl2pPr marL="457117" indent="0">
              <a:buNone/>
              <a:defRPr sz="2000" b="1"/>
            </a:lvl2pPr>
            <a:lvl3pPr marL="914235" indent="0">
              <a:buNone/>
              <a:defRPr sz="1800" b="1"/>
            </a:lvl3pPr>
            <a:lvl4pPr marL="1371352" indent="0">
              <a:buNone/>
              <a:defRPr sz="1600" b="1"/>
            </a:lvl4pPr>
            <a:lvl5pPr marL="1828470" indent="0">
              <a:buNone/>
              <a:defRPr sz="1600" b="1"/>
            </a:lvl5pPr>
            <a:lvl6pPr marL="2285587" indent="0">
              <a:buNone/>
              <a:defRPr sz="1600" b="1"/>
            </a:lvl6pPr>
            <a:lvl7pPr marL="2742705" indent="0">
              <a:buNone/>
              <a:defRPr sz="1600" b="1"/>
            </a:lvl7pPr>
            <a:lvl8pPr marL="3199821" indent="0">
              <a:buNone/>
              <a:defRPr sz="1600" b="1"/>
            </a:lvl8pPr>
            <a:lvl9pPr marL="365693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377736" y="11889322"/>
            <a:ext cx="21008975" cy="216000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4154722" y="8392677"/>
            <a:ext cx="21016347" cy="3496645"/>
          </a:xfrm>
        </p:spPr>
        <p:txBody>
          <a:bodyPr anchor="b"/>
          <a:lstStyle>
            <a:lvl1pPr marL="0" indent="0">
              <a:buNone/>
              <a:defRPr sz="2400" b="1"/>
            </a:lvl1pPr>
            <a:lvl2pPr marL="457117" indent="0">
              <a:buNone/>
              <a:defRPr sz="2000" b="1"/>
            </a:lvl2pPr>
            <a:lvl3pPr marL="914235" indent="0">
              <a:buNone/>
              <a:defRPr sz="1800" b="1"/>
            </a:lvl3pPr>
            <a:lvl4pPr marL="1371352" indent="0">
              <a:buNone/>
              <a:defRPr sz="1600" b="1"/>
            </a:lvl4pPr>
            <a:lvl5pPr marL="1828470" indent="0">
              <a:buNone/>
              <a:defRPr sz="1600" b="1"/>
            </a:lvl5pPr>
            <a:lvl6pPr marL="2285587" indent="0">
              <a:buNone/>
              <a:defRPr sz="1600" b="1"/>
            </a:lvl6pPr>
            <a:lvl7pPr marL="2742705" indent="0">
              <a:buNone/>
              <a:defRPr sz="1600" b="1"/>
            </a:lvl7pPr>
            <a:lvl8pPr marL="3199821" indent="0">
              <a:buNone/>
              <a:defRPr sz="1600" b="1"/>
            </a:lvl8pPr>
            <a:lvl9pPr marL="365693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4154722" y="11889322"/>
            <a:ext cx="21016347" cy="216000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ED4506AE-56B5-4482-8D13-699BAB358F2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B24A1C1A-AB03-48D8-989C-7032B03EEE9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B5ABE52-17CE-47BC-8C3D-32F5AE7459E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77736" y="1493398"/>
            <a:ext cx="15643225" cy="635145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8589966" y="1493398"/>
            <a:ext cx="26581100" cy="319959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377736" y="7844853"/>
            <a:ext cx="15643225" cy="25644475"/>
          </a:xfrm>
        </p:spPr>
        <p:txBody>
          <a:bodyPr/>
          <a:lstStyle>
            <a:lvl1pPr marL="0" indent="0">
              <a:buNone/>
              <a:defRPr sz="1400"/>
            </a:lvl1pPr>
            <a:lvl2pPr marL="457117" indent="0">
              <a:buNone/>
              <a:defRPr sz="1200"/>
            </a:lvl2pPr>
            <a:lvl3pPr marL="914235" indent="0">
              <a:buNone/>
              <a:defRPr sz="1000"/>
            </a:lvl3pPr>
            <a:lvl4pPr marL="1371352" indent="0">
              <a:buNone/>
              <a:defRPr sz="900"/>
            </a:lvl4pPr>
            <a:lvl5pPr marL="1828470" indent="0">
              <a:buNone/>
              <a:defRPr sz="900"/>
            </a:lvl5pPr>
            <a:lvl6pPr marL="2285587" indent="0">
              <a:buNone/>
              <a:defRPr sz="900"/>
            </a:lvl6pPr>
            <a:lvl7pPr marL="2742705" indent="0">
              <a:buNone/>
              <a:defRPr sz="900"/>
            </a:lvl7pPr>
            <a:lvl8pPr marL="3199821" indent="0">
              <a:buNone/>
              <a:defRPr sz="900"/>
            </a:lvl8pPr>
            <a:lvl9pPr marL="365693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2C9E3FC-FCBA-4E5B-AB0B-610D4287025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9309" y="26242922"/>
            <a:ext cx="28529869" cy="309888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9319309" y="3350204"/>
            <a:ext cx="28529869" cy="22493154"/>
          </a:xfrm>
        </p:spPr>
        <p:txBody>
          <a:bodyPr/>
          <a:lstStyle>
            <a:lvl1pPr marL="0" indent="0">
              <a:buNone/>
              <a:defRPr sz="3200"/>
            </a:lvl1pPr>
            <a:lvl2pPr marL="457117" indent="0">
              <a:buNone/>
              <a:defRPr sz="2800"/>
            </a:lvl2pPr>
            <a:lvl3pPr marL="914235" indent="0">
              <a:buNone/>
              <a:defRPr sz="2400"/>
            </a:lvl3pPr>
            <a:lvl4pPr marL="1371352" indent="0">
              <a:buNone/>
              <a:defRPr sz="2000"/>
            </a:lvl4pPr>
            <a:lvl5pPr marL="1828470" indent="0">
              <a:buNone/>
              <a:defRPr sz="2000"/>
            </a:lvl5pPr>
            <a:lvl6pPr marL="2285587" indent="0">
              <a:buNone/>
              <a:defRPr sz="2000"/>
            </a:lvl6pPr>
            <a:lvl7pPr marL="2742705" indent="0">
              <a:buNone/>
              <a:defRPr sz="2000"/>
            </a:lvl7pPr>
            <a:lvl8pPr marL="3199821" indent="0">
              <a:buNone/>
              <a:defRPr sz="2000"/>
            </a:lvl8pPr>
            <a:lvl9pPr marL="3656938" indent="0">
              <a:buNone/>
              <a:defRPr sz="2000"/>
            </a:lvl9pPr>
          </a:lstStyle>
          <a:p>
            <a:pPr lvl="0"/>
            <a:endParaRPr lang="en-US" noProof="0" dirty="0" smtClean="0"/>
          </a:p>
        </p:txBody>
      </p:sp>
      <p:sp>
        <p:nvSpPr>
          <p:cNvPr id="4" name="Text Placeholder 3"/>
          <p:cNvSpPr>
            <a:spLocks noGrp="1"/>
          </p:cNvSpPr>
          <p:nvPr>
            <p:ph type="body" sz="half" idx="2"/>
          </p:nvPr>
        </p:nvSpPr>
        <p:spPr>
          <a:xfrm>
            <a:off x="9319309" y="29341813"/>
            <a:ext cx="28529869" cy="4398829"/>
          </a:xfrm>
        </p:spPr>
        <p:txBody>
          <a:bodyPr/>
          <a:lstStyle>
            <a:lvl1pPr marL="0" indent="0">
              <a:buNone/>
              <a:defRPr sz="1400"/>
            </a:lvl1pPr>
            <a:lvl2pPr marL="457117" indent="0">
              <a:buNone/>
              <a:defRPr sz="1200"/>
            </a:lvl2pPr>
            <a:lvl3pPr marL="914235" indent="0">
              <a:buNone/>
              <a:defRPr sz="1000"/>
            </a:lvl3pPr>
            <a:lvl4pPr marL="1371352" indent="0">
              <a:buNone/>
              <a:defRPr sz="900"/>
            </a:lvl4pPr>
            <a:lvl5pPr marL="1828470" indent="0">
              <a:buNone/>
              <a:defRPr sz="900"/>
            </a:lvl5pPr>
            <a:lvl6pPr marL="2285587" indent="0">
              <a:buNone/>
              <a:defRPr sz="900"/>
            </a:lvl6pPr>
            <a:lvl7pPr marL="2742705" indent="0">
              <a:buNone/>
              <a:defRPr sz="900"/>
            </a:lvl7pPr>
            <a:lvl8pPr marL="3199821" indent="0">
              <a:buNone/>
              <a:defRPr sz="900"/>
            </a:lvl8pPr>
            <a:lvl9pPr marL="365693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633A70E-09A4-49B0-98EA-3A5B8921562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20000">
              <a:schemeClr val="tx1"/>
            </a:gs>
            <a:gs pos="100000">
              <a:schemeClr val="tx1"/>
            </a:gs>
            <a:gs pos="100000">
              <a:schemeClr val="tx1"/>
            </a:gs>
            <a:gs pos="50000">
              <a:schemeClr val="tx1"/>
            </a:gs>
            <a:gs pos="100000">
              <a:srgbClr val="C00000"/>
            </a:gs>
            <a:gs pos="89999">
              <a:srgbClr val="C00000"/>
            </a:gs>
            <a:gs pos="89999">
              <a:srgbClr val="C00000"/>
            </a:gs>
            <a:gs pos="100000">
              <a:srgbClr val="C000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567344" y="3332119"/>
            <a:ext cx="40414122" cy="6248400"/>
          </a:xfrm>
          <a:prstGeom prst="rect">
            <a:avLst/>
          </a:prstGeom>
          <a:noFill/>
          <a:ln w="9525">
            <a:noFill/>
            <a:miter lim="800000"/>
            <a:headEnd/>
            <a:tailEnd/>
          </a:ln>
        </p:spPr>
        <p:txBody>
          <a:bodyPr vert="horz" wrap="square" lIns="438833" tIns="219416" rIns="438833" bIns="219416"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3567344" y="10829842"/>
            <a:ext cx="40414122" cy="22494963"/>
          </a:xfrm>
          <a:prstGeom prst="rect">
            <a:avLst/>
          </a:prstGeom>
          <a:noFill/>
          <a:ln w="9525">
            <a:noFill/>
            <a:miter lim="800000"/>
            <a:headEnd/>
            <a:tailEnd/>
          </a:ln>
        </p:spPr>
        <p:txBody>
          <a:bodyPr vert="horz" wrap="square" lIns="438833" tIns="219416" rIns="438833" bIns="2194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567339" y="34158287"/>
            <a:ext cx="9906000" cy="2498637"/>
          </a:xfrm>
          <a:prstGeom prst="rect">
            <a:avLst/>
          </a:prstGeom>
          <a:noFill/>
          <a:ln w="9525">
            <a:noFill/>
            <a:miter lim="800000"/>
            <a:headEnd/>
            <a:tailEnd/>
          </a:ln>
          <a:effectLst/>
        </p:spPr>
        <p:txBody>
          <a:bodyPr vert="horz" wrap="square" lIns="438833" tIns="219416" rIns="438833" bIns="219416" numCol="1" anchor="t" anchorCtr="0" compatLnSpc="1">
            <a:prstTxWarp prst="textNoShape">
              <a:avLst/>
            </a:prstTxWarp>
          </a:bodyPr>
          <a:lstStyle>
            <a:lvl1pPr>
              <a:defRPr sz="6700"/>
            </a:lvl1pPr>
          </a:lstStyle>
          <a:p>
            <a:pPr>
              <a:defRPr/>
            </a:pPr>
            <a:endParaRPr lang="en-US" dirty="0"/>
          </a:p>
        </p:txBody>
      </p:sp>
      <p:sp>
        <p:nvSpPr>
          <p:cNvPr id="1029" name="Rectangle 5"/>
          <p:cNvSpPr>
            <a:spLocks noGrp="1" noChangeArrowheads="1"/>
          </p:cNvSpPr>
          <p:nvPr>
            <p:ph type="ftr" sz="quarter" idx="3"/>
          </p:nvPr>
        </p:nvSpPr>
        <p:spPr bwMode="auto">
          <a:xfrm>
            <a:off x="16244666" y="34158287"/>
            <a:ext cx="15059478" cy="2498637"/>
          </a:xfrm>
          <a:prstGeom prst="rect">
            <a:avLst/>
          </a:prstGeom>
          <a:noFill/>
          <a:ln w="9525">
            <a:noFill/>
            <a:miter lim="800000"/>
            <a:headEnd/>
            <a:tailEnd/>
          </a:ln>
          <a:effectLst/>
        </p:spPr>
        <p:txBody>
          <a:bodyPr vert="horz" wrap="square" lIns="438833" tIns="219416" rIns="438833" bIns="219416" numCol="1" anchor="t" anchorCtr="0" compatLnSpc="1">
            <a:prstTxWarp prst="textNoShape">
              <a:avLst/>
            </a:prstTxWarp>
          </a:bodyPr>
          <a:lstStyle>
            <a:lvl1pPr algn="ctr">
              <a:defRPr sz="6700"/>
            </a:lvl1pPr>
          </a:lstStyle>
          <a:p>
            <a:pPr>
              <a:defRPr/>
            </a:pPr>
            <a:endParaRPr lang="en-US" dirty="0"/>
          </a:p>
        </p:txBody>
      </p:sp>
      <p:sp>
        <p:nvSpPr>
          <p:cNvPr id="1030" name="Rectangle 6"/>
          <p:cNvSpPr>
            <a:spLocks noGrp="1" noChangeArrowheads="1"/>
          </p:cNvSpPr>
          <p:nvPr>
            <p:ph type="sldNum" sz="quarter" idx="4"/>
          </p:nvPr>
        </p:nvSpPr>
        <p:spPr bwMode="auto">
          <a:xfrm>
            <a:off x="34075461" y="34158287"/>
            <a:ext cx="9906000" cy="2498637"/>
          </a:xfrm>
          <a:prstGeom prst="rect">
            <a:avLst/>
          </a:prstGeom>
          <a:noFill/>
          <a:ln w="9525">
            <a:noFill/>
            <a:miter lim="800000"/>
            <a:headEnd/>
            <a:tailEnd/>
          </a:ln>
          <a:effectLst/>
        </p:spPr>
        <p:txBody>
          <a:bodyPr vert="horz" wrap="square" lIns="438833" tIns="219416" rIns="438833" bIns="219416" numCol="1" anchor="t" anchorCtr="0" compatLnSpc="1">
            <a:prstTxWarp prst="textNoShape">
              <a:avLst/>
            </a:prstTxWarp>
          </a:bodyPr>
          <a:lstStyle>
            <a:lvl1pPr algn="r">
              <a:defRPr sz="6700"/>
            </a:lvl1pPr>
          </a:lstStyle>
          <a:p>
            <a:pPr>
              <a:defRPr/>
            </a:pPr>
            <a:fld id="{AA39DB59-E458-4099-8192-7A5C85B42E8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8644" rtl="0" eaLnBrk="0" fontAlgn="base" hangingPunct="0">
        <a:spcBef>
          <a:spcPct val="0"/>
        </a:spcBef>
        <a:spcAft>
          <a:spcPct val="0"/>
        </a:spcAft>
        <a:defRPr sz="21100">
          <a:solidFill>
            <a:schemeClr val="tx2"/>
          </a:solidFill>
          <a:latin typeface="+mj-lt"/>
          <a:ea typeface="+mj-ea"/>
          <a:cs typeface="+mj-cs"/>
        </a:defRPr>
      </a:lvl1pPr>
      <a:lvl2pPr algn="ctr" defTabSz="4388644" rtl="0" eaLnBrk="0" fontAlgn="base" hangingPunct="0">
        <a:spcBef>
          <a:spcPct val="0"/>
        </a:spcBef>
        <a:spcAft>
          <a:spcPct val="0"/>
        </a:spcAft>
        <a:defRPr sz="21100">
          <a:solidFill>
            <a:schemeClr val="tx2"/>
          </a:solidFill>
          <a:latin typeface="Times New Roman" pitchFamily="18" charset="0"/>
        </a:defRPr>
      </a:lvl2pPr>
      <a:lvl3pPr algn="ctr" defTabSz="4388644" rtl="0" eaLnBrk="0" fontAlgn="base" hangingPunct="0">
        <a:spcBef>
          <a:spcPct val="0"/>
        </a:spcBef>
        <a:spcAft>
          <a:spcPct val="0"/>
        </a:spcAft>
        <a:defRPr sz="21100">
          <a:solidFill>
            <a:schemeClr val="tx2"/>
          </a:solidFill>
          <a:latin typeface="Times New Roman" pitchFamily="18" charset="0"/>
        </a:defRPr>
      </a:lvl3pPr>
      <a:lvl4pPr algn="ctr" defTabSz="4388644" rtl="0" eaLnBrk="0" fontAlgn="base" hangingPunct="0">
        <a:spcBef>
          <a:spcPct val="0"/>
        </a:spcBef>
        <a:spcAft>
          <a:spcPct val="0"/>
        </a:spcAft>
        <a:defRPr sz="21100">
          <a:solidFill>
            <a:schemeClr val="tx2"/>
          </a:solidFill>
          <a:latin typeface="Times New Roman" pitchFamily="18" charset="0"/>
        </a:defRPr>
      </a:lvl4pPr>
      <a:lvl5pPr algn="ctr" defTabSz="4388644" rtl="0" eaLnBrk="0" fontAlgn="base" hangingPunct="0">
        <a:spcBef>
          <a:spcPct val="0"/>
        </a:spcBef>
        <a:spcAft>
          <a:spcPct val="0"/>
        </a:spcAft>
        <a:defRPr sz="21100">
          <a:solidFill>
            <a:schemeClr val="tx2"/>
          </a:solidFill>
          <a:latin typeface="Times New Roman" pitchFamily="18" charset="0"/>
        </a:defRPr>
      </a:lvl5pPr>
      <a:lvl6pPr marL="457117" algn="ctr" defTabSz="4388644" rtl="0" fontAlgn="base">
        <a:spcBef>
          <a:spcPct val="0"/>
        </a:spcBef>
        <a:spcAft>
          <a:spcPct val="0"/>
        </a:spcAft>
        <a:defRPr sz="21100">
          <a:solidFill>
            <a:schemeClr val="tx2"/>
          </a:solidFill>
          <a:latin typeface="Times New Roman" pitchFamily="18" charset="0"/>
        </a:defRPr>
      </a:lvl6pPr>
      <a:lvl7pPr marL="914235" algn="ctr" defTabSz="4388644" rtl="0" fontAlgn="base">
        <a:spcBef>
          <a:spcPct val="0"/>
        </a:spcBef>
        <a:spcAft>
          <a:spcPct val="0"/>
        </a:spcAft>
        <a:defRPr sz="21100">
          <a:solidFill>
            <a:schemeClr val="tx2"/>
          </a:solidFill>
          <a:latin typeface="Times New Roman" pitchFamily="18" charset="0"/>
        </a:defRPr>
      </a:lvl7pPr>
      <a:lvl8pPr marL="1371352" algn="ctr" defTabSz="4388644" rtl="0" fontAlgn="base">
        <a:spcBef>
          <a:spcPct val="0"/>
        </a:spcBef>
        <a:spcAft>
          <a:spcPct val="0"/>
        </a:spcAft>
        <a:defRPr sz="21100">
          <a:solidFill>
            <a:schemeClr val="tx2"/>
          </a:solidFill>
          <a:latin typeface="Times New Roman" pitchFamily="18" charset="0"/>
        </a:defRPr>
      </a:lvl8pPr>
      <a:lvl9pPr marL="1828470" algn="ctr" defTabSz="4388644" rtl="0" fontAlgn="base">
        <a:spcBef>
          <a:spcPct val="0"/>
        </a:spcBef>
        <a:spcAft>
          <a:spcPct val="0"/>
        </a:spcAft>
        <a:defRPr sz="21100">
          <a:solidFill>
            <a:schemeClr val="tx2"/>
          </a:solidFill>
          <a:latin typeface="Times New Roman" pitchFamily="18" charset="0"/>
        </a:defRPr>
      </a:lvl9pPr>
    </p:titleStyle>
    <p:bodyStyle>
      <a:lvl1pPr marL="1645940" indent="-1645940" algn="l" defTabSz="4388644" rtl="0" eaLnBrk="0" fontAlgn="base" hangingPunct="0">
        <a:spcBef>
          <a:spcPct val="20000"/>
        </a:spcBef>
        <a:spcAft>
          <a:spcPct val="0"/>
        </a:spcAft>
        <a:buChar char="•"/>
        <a:defRPr sz="15400">
          <a:solidFill>
            <a:schemeClr val="tx1"/>
          </a:solidFill>
          <a:latin typeface="+mn-lt"/>
          <a:ea typeface="+mn-ea"/>
          <a:cs typeface="+mn-cs"/>
        </a:defRPr>
      </a:lvl1pPr>
      <a:lvl2pPr marL="3564881" indent="-1371352" algn="l" defTabSz="4388644" rtl="0" eaLnBrk="0" fontAlgn="base" hangingPunct="0">
        <a:spcBef>
          <a:spcPct val="20000"/>
        </a:spcBef>
        <a:spcAft>
          <a:spcPct val="0"/>
        </a:spcAft>
        <a:buChar char="–"/>
        <a:defRPr sz="13400">
          <a:solidFill>
            <a:schemeClr val="tx1"/>
          </a:solidFill>
          <a:latin typeface="+mn-lt"/>
        </a:defRPr>
      </a:lvl2pPr>
      <a:lvl3pPr marL="5485408" indent="-1096765" algn="l" defTabSz="4388644" rtl="0" eaLnBrk="0" fontAlgn="base" hangingPunct="0">
        <a:spcBef>
          <a:spcPct val="20000"/>
        </a:spcBef>
        <a:spcAft>
          <a:spcPct val="0"/>
        </a:spcAft>
        <a:buChar char="•"/>
        <a:defRPr sz="11500">
          <a:solidFill>
            <a:schemeClr val="tx1"/>
          </a:solidFill>
          <a:latin typeface="+mn-lt"/>
        </a:defRPr>
      </a:lvl3pPr>
      <a:lvl4pPr marL="7678936" indent="-1096765" algn="l" defTabSz="4388644" rtl="0" eaLnBrk="0" fontAlgn="base" hangingPunct="0">
        <a:spcBef>
          <a:spcPct val="20000"/>
        </a:spcBef>
        <a:spcAft>
          <a:spcPct val="0"/>
        </a:spcAft>
        <a:buChar char="–"/>
        <a:defRPr sz="9600">
          <a:solidFill>
            <a:schemeClr val="tx1"/>
          </a:solidFill>
          <a:latin typeface="+mn-lt"/>
        </a:defRPr>
      </a:lvl4pPr>
      <a:lvl5pPr marL="9874052" indent="-1096765" algn="l" defTabSz="4388644" rtl="0" eaLnBrk="0" fontAlgn="base" hangingPunct="0">
        <a:spcBef>
          <a:spcPct val="20000"/>
        </a:spcBef>
        <a:spcAft>
          <a:spcPct val="0"/>
        </a:spcAft>
        <a:buChar char="»"/>
        <a:defRPr sz="9600">
          <a:solidFill>
            <a:schemeClr val="tx1"/>
          </a:solidFill>
          <a:latin typeface="+mn-lt"/>
        </a:defRPr>
      </a:lvl5pPr>
      <a:lvl6pPr marL="10331170" indent="-1096765" algn="l" defTabSz="4388644" rtl="0" fontAlgn="base">
        <a:spcBef>
          <a:spcPct val="20000"/>
        </a:spcBef>
        <a:spcAft>
          <a:spcPct val="0"/>
        </a:spcAft>
        <a:buChar char="»"/>
        <a:defRPr sz="9600">
          <a:solidFill>
            <a:schemeClr val="tx1"/>
          </a:solidFill>
          <a:latin typeface="+mn-lt"/>
        </a:defRPr>
      </a:lvl6pPr>
      <a:lvl7pPr marL="10788287" indent="-1096765" algn="l" defTabSz="4388644" rtl="0" fontAlgn="base">
        <a:spcBef>
          <a:spcPct val="20000"/>
        </a:spcBef>
        <a:spcAft>
          <a:spcPct val="0"/>
        </a:spcAft>
        <a:buChar char="»"/>
        <a:defRPr sz="9600">
          <a:solidFill>
            <a:schemeClr val="tx1"/>
          </a:solidFill>
          <a:latin typeface="+mn-lt"/>
        </a:defRPr>
      </a:lvl7pPr>
      <a:lvl8pPr marL="11245405" indent="-1096765" algn="l" defTabSz="4388644" rtl="0" fontAlgn="base">
        <a:spcBef>
          <a:spcPct val="20000"/>
        </a:spcBef>
        <a:spcAft>
          <a:spcPct val="0"/>
        </a:spcAft>
        <a:buChar char="»"/>
        <a:defRPr sz="9600">
          <a:solidFill>
            <a:schemeClr val="tx1"/>
          </a:solidFill>
          <a:latin typeface="+mn-lt"/>
        </a:defRPr>
      </a:lvl8pPr>
      <a:lvl9pPr marL="11702522" indent="-1096765" algn="l" defTabSz="4388644" rtl="0" fontAlgn="base">
        <a:spcBef>
          <a:spcPct val="20000"/>
        </a:spcBef>
        <a:spcAft>
          <a:spcPct val="0"/>
        </a:spcAft>
        <a:buChar char="»"/>
        <a:defRPr sz="9600">
          <a:solidFill>
            <a:schemeClr val="tx1"/>
          </a:solidFill>
          <a:latin typeface="+mn-lt"/>
        </a:defRPr>
      </a:lvl9pPr>
    </p:bodyStyle>
    <p:otherStyle>
      <a:defPPr>
        <a:defRPr lang="en-US"/>
      </a:defPPr>
      <a:lvl1pPr marL="0" algn="l" defTabSz="914235" rtl="0" eaLnBrk="1" latinLnBrk="0" hangingPunct="1">
        <a:defRPr sz="1800" kern="1200">
          <a:solidFill>
            <a:schemeClr val="tx1"/>
          </a:solidFill>
          <a:latin typeface="+mn-lt"/>
          <a:ea typeface="+mn-ea"/>
          <a:cs typeface="+mn-cs"/>
        </a:defRPr>
      </a:lvl1pPr>
      <a:lvl2pPr marL="457117" algn="l" defTabSz="914235" rtl="0" eaLnBrk="1" latinLnBrk="0" hangingPunct="1">
        <a:defRPr sz="1800" kern="1200">
          <a:solidFill>
            <a:schemeClr val="tx1"/>
          </a:solidFill>
          <a:latin typeface="+mn-lt"/>
          <a:ea typeface="+mn-ea"/>
          <a:cs typeface="+mn-cs"/>
        </a:defRPr>
      </a:lvl2pPr>
      <a:lvl3pPr marL="914235" algn="l" defTabSz="914235" rtl="0" eaLnBrk="1" latinLnBrk="0" hangingPunct="1">
        <a:defRPr sz="1800" kern="1200">
          <a:solidFill>
            <a:schemeClr val="tx1"/>
          </a:solidFill>
          <a:latin typeface="+mn-lt"/>
          <a:ea typeface="+mn-ea"/>
          <a:cs typeface="+mn-cs"/>
        </a:defRPr>
      </a:lvl3pPr>
      <a:lvl4pPr marL="1371352" algn="l" defTabSz="914235" rtl="0" eaLnBrk="1" latinLnBrk="0" hangingPunct="1">
        <a:defRPr sz="1800" kern="1200">
          <a:solidFill>
            <a:schemeClr val="tx1"/>
          </a:solidFill>
          <a:latin typeface="+mn-lt"/>
          <a:ea typeface="+mn-ea"/>
          <a:cs typeface="+mn-cs"/>
        </a:defRPr>
      </a:lvl4pPr>
      <a:lvl5pPr marL="1828470" algn="l" defTabSz="914235" rtl="0" eaLnBrk="1" latinLnBrk="0" hangingPunct="1">
        <a:defRPr sz="1800" kern="1200">
          <a:solidFill>
            <a:schemeClr val="tx1"/>
          </a:solidFill>
          <a:latin typeface="+mn-lt"/>
          <a:ea typeface="+mn-ea"/>
          <a:cs typeface="+mn-cs"/>
        </a:defRPr>
      </a:lvl5pPr>
      <a:lvl6pPr marL="2285587" algn="l" defTabSz="914235" rtl="0" eaLnBrk="1" latinLnBrk="0" hangingPunct="1">
        <a:defRPr sz="1800" kern="1200">
          <a:solidFill>
            <a:schemeClr val="tx1"/>
          </a:solidFill>
          <a:latin typeface="+mn-lt"/>
          <a:ea typeface="+mn-ea"/>
          <a:cs typeface="+mn-cs"/>
        </a:defRPr>
      </a:lvl6pPr>
      <a:lvl7pPr marL="2742705" algn="l" defTabSz="914235" rtl="0" eaLnBrk="1" latinLnBrk="0" hangingPunct="1">
        <a:defRPr sz="1800" kern="1200">
          <a:solidFill>
            <a:schemeClr val="tx1"/>
          </a:solidFill>
          <a:latin typeface="+mn-lt"/>
          <a:ea typeface="+mn-ea"/>
          <a:cs typeface="+mn-cs"/>
        </a:defRPr>
      </a:lvl7pPr>
      <a:lvl8pPr marL="3199821" algn="l" defTabSz="914235" rtl="0" eaLnBrk="1" latinLnBrk="0" hangingPunct="1">
        <a:defRPr sz="1800" kern="1200">
          <a:solidFill>
            <a:schemeClr val="tx1"/>
          </a:solidFill>
          <a:latin typeface="+mn-lt"/>
          <a:ea typeface="+mn-ea"/>
          <a:cs typeface="+mn-cs"/>
        </a:defRPr>
      </a:lvl8pPr>
      <a:lvl9pPr marL="3656938" algn="l" defTabSz="91423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tiff"/><Relationship Id="rId5" Type="http://schemas.openxmlformats.org/officeDocument/2006/relationships/image" Target="../media/image4.png"/><Relationship Id="rId10" Type="http://schemas.openxmlformats.org/officeDocument/2006/relationships/image" Target="../media/image9.tif"/><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 name="Rectangle 139"/>
          <p:cNvSpPr/>
          <p:nvPr/>
        </p:nvSpPr>
        <p:spPr>
          <a:xfrm>
            <a:off x="0" y="0"/>
            <a:ext cx="47548800" cy="52070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145" name="Rectangle 144"/>
          <p:cNvSpPr/>
          <p:nvPr/>
        </p:nvSpPr>
        <p:spPr>
          <a:xfrm>
            <a:off x="-56018" y="4628769"/>
            <a:ext cx="47548800" cy="32096302"/>
          </a:xfrm>
          <a:prstGeom prst="rect">
            <a:avLst/>
          </a:prstGeom>
          <a:gradFill>
            <a:gsLst>
              <a:gs pos="100000">
                <a:srgbClr val="CCCCCC"/>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163" name="Rectangle 162"/>
          <p:cNvSpPr/>
          <p:nvPr/>
        </p:nvSpPr>
        <p:spPr>
          <a:xfrm>
            <a:off x="0" y="36449000"/>
            <a:ext cx="47548800" cy="10414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1034" name="Text Box 2"/>
          <p:cNvSpPr txBox="1">
            <a:spLocks noChangeArrowheads="1"/>
          </p:cNvSpPr>
          <p:nvPr/>
        </p:nvSpPr>
        <p:spPr bwMode="auto">
          <a:xfrm>
            <a:off x="0" y="0"/>
            <a:ext cx="47548800" cy="2123640"/>
          </a:xfrm>
          <a:prstGeom prst="rect">
            <a:avLst/>
          </a:prstGeom>
          <a:noFill/>
          <a:ln w="9525">
            <a:noFill/>
            <a:miter lim="800000"/>
            <a:headEnd/>
            <a:tailEnd/>
          </a:ln>
          <a:effectLst/>
        </p:spPr>
        <p:txBody>
          <a:bodyPr wrap="square" lIns="91424" tIns="45711" rIns="91424" bIns="45711">
            <a:spAutoFit/>
          </a:bodyPr>
          <a:lstStyle/>
          <a:p>
            <a:pPr algn="ctr"/>
            <a:r>
              <a:rPr lang="en-US" sz="6600" dirty="0" smtClean="0">
                <a:solidFill>
                  <a:srgbClr val="CCCCCC"/>
                </a:solidFill>
              </a:rPr>
              <a:t> </a:t>
            </a:r>
            <a:r>
              <a:rPr lang="en-US" sz="6600" dirty="0">
                <a:solidFill>
                  <a:srgbClr val="CCCCCC"/>
                </a:solidFill>
              </a:rPr>
              <a:t>160 J, 100 HZ REPETITION RATE, COMPACT MARX GENERATOR AND HIGH POWER MICROWAVE SYSTEM</a:t>
            </a:r>
          </a:p>
          <a:p>
            <a:pPr algn="ctr"/>
            <a:r>
              <a:rPr lang="en-US" sz="6600" dirty="0">
                <a:solidFill>
                  <a:srgbClr val="CCCCCC"/>
                </a:solidFill>
              </a:rPr>
              <a:t>IN USE AT TEXAS TECH UNIVERSITY</a:t>
            </a:r>
          </a:p>
        </p:txBody>
      </p:sp>
      <p:sp>
        <p:nvSpPr>
          <p:cNvPr id="1041" name="Rectangle 154"/>
          <p:cNvSpPr>
            <a:spLocks noChangeArrowheads="1"/>
          </p:cNvSpPr>
          <p:nvPr/>
        </p:nvSpPr>
        <p:spPr bwMode="auto">
          <a:xfrm>
            <a:off x="5" y="5785"/>
            <a:ext cx="184698" cy="461647"/>
          </a:xfrm>
          <a:prstGeom prst="rect">
            <a:avLst/>
          </a:prstGeom>
          <a:noFill/>
          <a:ln w="9525">
            <a:noFill/>
            <a:miter lim="800000"/>
            <a:headEnd/>
            <a:tailEnd/>
          </a:ln>
          <a:effectLst/>
        </p:spPr>
        <p:txBody>
          <a:bodyPr wrap="none" lIns="91424" tIns="45711" rIns="91424" bIns="45711" anchor="ctr">
            <a:spAutoFit/>
          </a:bodyPr>
          <a:lstStyle/>
          <a:p>
            <a:endParaRPr lang="en-US" dirty="0">
              <a:latin typeface="Cambria" pitchFamily="18" charset="0"/>
              <a:cs typeface="Times New Roman" pitchFamily="18" charset="0"/>
            </a:endParaRPr>
          </a:p>
        </p:txBody>
      </p:sp>
      <p:pic>
        <p:nvPicPr>
          <p:cNvPr id="1045" name="Picture 22" descr="\\129.118.19.67\users\Billy Sullivan\yeah.gif"/>
          <p:cNvPicPr>
            <a:picLocks noChangeAspect="1" noChangeArrowheads="1"/>
          </p:cNvPicPr>
          <p:nvPr/>
        </p:nvPicPr>
        <p:blipFill>
          <a:blip r:embed="rId2" cstate="print"/>
          <a:srcRect/>
          <a:stretch>
            <a:fillRect/>
          </a:stretch>
        </p:blipFill>
        <p:spPr bwMode="auto">
          <a:xfrm>
            <a:off x="990600" y="1041400"/>
            <a:ext cx="2177628" cy="3124200"/>
          </a:xfrm>
          <a:prstGeom prst="rect">
            <a:avLst/>
          </a:prstGeom>
          <a:ln>
            <a:noFill/>
          </a:ln>
          <a:effectLst/>
        </p:spPr>
      </p:pic>
      <p:sp>
        <p:nvSpPr>
          <p:cNvPr id="1043" name="Rectangle 88"/>
          <p:cNvSpPr>
            <a:spLocks noChangeArrowheads="1"/>
          </p:cNvSpPr>
          <p:nvPr/>
        </p:nvSpPr>
        <p:spPr bwMode="auto">
          <a:xfrm>
            <a:off x="5" y="5785"/>
            <a:ext cx="184698" cy="461647"/>
          </a:xfrm>
          <a:prstGeom prst="rect">
            <a:avLst/>
          </a:prstGeom>
          <a:noFill/>
          <a:ln w="9525">
            <a:noFill/>
            <a:miter lim="800000"/>
            <a:headEnd/>
            <a:tailEnd/>
          </a:ln>
          <a:effectLst/>
        </p:spPr>
        <p:txBody>
          <a:bodyPr wrap="none" lIns="91424" tIns="45711" rIns="91424" bIns="45711" anchor="ctr">
            <a:spAutoFit/>
          </a:bodyPr>
          <a:lstStyle/>
          <a:p>
            <a:endParaRPr lang="en-US" dirty="0">
              <a:latin typeface="Cambria" pitchFamily="18" charset="0"/>
              <a:cs typeface="Times New Roman" pitchFamily="18" charset="0"/>
            </a:endParaRPr>
          </a:p>
        </p:txBody>
      </p:sp>
      <p:sp>
        <p:nvSpPr>
          <p:cNvPr id="1044" name="Rectangle 90"/>
          <p:cNvSpPr>
            <a:spLocks noChangeArrowheads="1"/>
          </p:cNvSpPr>
          <p:nvPr/>
        </p:nvSpPr>
        <p:spPr bwMode="auto">
          <a:xfrm>
            <a:off x="5" y="5785"/>
            <a:ext cx="184698" cy="461647"/>
          </a:xfrm>
          <a:prstGeom prst="rect">
            <a:avLst/>
          </a:prstGeom>
          <a:noFill/>
          <a:ln w="9525">
            <a:noFill/>
            <a:miter lim="800000"/>
            <a:headEnd/>
            <a:tailEnd/>
          </a:ln>
          <a:effectLst/>
        </p:spPr>
        <p:txBody>
          <a:bodyPr wrap="none" lIns="91424" tIns="45711" rIns="91424" bIns="45711" anchor="ctr">
            <a:spAutoFit/>
          </a:bodyPr>
          <a:lstStyle/>
          <a:p>
            <a:endParaRPr lang="en-US" dirty="0">
              <a:latin typeface="Cambria" pitchFamily="18" charset="0"/>
              <a:cs typeface="Times New Roman" pitchFamily="18" charset="0"/>
            </a:endParaRPr>
          </a:p>
        </p:txBody>
      </p:sp>
      <p:sp>
        <p:nvSpPr>
          <p:cNvPr id="3" name="Rectangle 92"/>
          <p:cNvSpPr>
            <a:spLocks noChangeArrowheads="1"/>
          </p:cNvSpPr>
          <p:nvPr/>
        </p:nvSpPr>
        <p:spPr bwMode="auto">
          <a:xfrm>
            <a:off x="5" y="5785"/>
            <a:ext cx="184698" cy="461647"/>
          </a:xfrm>
          <a:prstGeom prst="rect">
            <a:avLst/>
          </a:prstGeom>
          <a:noFill/>
          <a:ln w="9525">
            <a:noFill/>
            <a:miter lim="800000"/>
            <a:headEnd/>
            <a:tailEnd/>
          </a:ln>
          <a:effectLst/>
        </p:spPr>
        <p:txBody>
          <a:bodyPr wrap="none" lIns="91424" tIns="45711" rIns="91424" bIns="45711" anchor="ctr">
            <a:spAutoFit/>
          </a:bodyPr>
          <a:lstStyle/>
          <a:p>
            <a:endParaRPr lang="en-US" dirty="0">
              <a:latin typeface="Cambria" pitchFamily="18" charset="0"/>
              <a:cs typeface="Times New Roman" pitchFamily="18" charset="0"/>
            </a:endParaRPr>
          </a:p>
        </p:txBody>
      </p:sp>
      <p:sp>
        <p:nvSpPr>
          <p:cNvPr id="109" name="TextBox 108"/>
          <p:cNvSpPr txBox="1"/>
          <p:nvPr/>
        </p:nvSpPr>
        <p:spPr>
          <a:xfrm>
            <a:off x="107265" y="4628769"/>
            <a:ext cx="13160828" cy="1015644"/>
          </a:xfrm>
          <a:prstGeom prst="rect">
            <a:avLst/>
          </a:prstGeom>
          <a:noFill/>
          <a:effectLst/>
        </p:spPr>
        <p:txBody>
          <a:bodyPr wrap="square" lIns="91424" tIns="45711" rIns="91424" bIns="45711" rtlCol="0">
            <a:spAutoFit/>
          </a:bodyPr>
          <a:lstStyle/>
          <a:p>
            <a:r>
              <a:rPr lang="en-US" sz="6000" b="1" cap="small" dirty="0" smtClean="0">
                <a:solidFill>
                  <a:srgbClr val="CC0000"/>
                </a:solidFill>
                <a:latin typeface="Cambria" pitchFamily="18" charset="0"/>
                <a:cs typeface="Times New Roman" pitchFamily="18" charset="0"/>
              </a:rPr>
              <a:t>Abstract</a:t>
            </a:r>
            <a:endParaRPr lang="en-US" sz="6000" b="1" cap="small" dirty="0">
              <a:solidFill>
                <a:srgbClr val="CC0000"/>
              </a:solidFill>
              <a:latin typeface="Cambria" pitchFamily="18" charset="0"/>
              <a:cs typeface="Times New Roman" pitchFamily="18" charset="0"/>
            </a:endParaRPr>
          </a:p>
        </p:txBody>
      </p:sp>
      <p:sp>
        <p:nvSpPr>
          <p:cNvPr id="148" name="TextBox 147"/>
          <p:cNvSpPr txBox="1"/>
          <p:nvPr/>
        </p:nvSpPr>
        <p:spPr>
          <a:xfrm>
            <a:off x="191333" y="14630400"/>
            <a:ext cx="10865535" cy="1015644"/>
          </a:xfrm>
          <a:prstGeom prst="rect">
            <a:avLst/>
          </a:prstGeom>
          <a:noFill/>
          <a:effectLst/>
        </p:spPr>
        <p:txBody>
          <a:bodyPr wrap="square" lIns="91424" tIns="45711" rIns="91424" bIns="45711" rtlCol="0">
            <a:spAutoFit/>
          </a:bodyPr>
          <a:lstStyle/>
          <a:p>
            <a:r>
              <a:rPr lang="en-US" sz="6000" b="1" cap="small" dirty="0" smtClean="0">
                <a:solidFill>
                  <a:srgbClr val="CC0000"/>
                </a:solidFill>
                <a:latin typeface="Cambria" pitchFamily="18" charset="0"/>
                <a:cs typeface="Times New Roman" pitchFamily="18" charset="0"/>
              </a:rPr>
              <a:t>Marx Generator Tube Design</a:t>
            </a:r>
            <a:endParaRPr lang="en-US" sz="6000" b="1" cap="small" dirty="0">
              <a:solidFill>
                <a:srgbClr val="CC0000"/>
              </a:solidFill>
              <a:latin typeface="Cambria" pitchFamily="18" charset="0"/>
              <a:cs typeface="Times New Roman" pitchFamily="18" charset="0"/>
            </a:endParaRPr>
          </a:p>
        </p:txBody>
      </p:sp>
      <p:sp>
        <p:nvSpPr>
          <p:cNvPr id="161" name="Rectangle 160"/>
          <p:cNvSpPr/>
          <p:nvPr/>
        </p:nvSpPr>
        <p:spPr>
          <a:xfrm>
            <a:off x="495300" y="2478024"/>
            <a:ext cx="47124257" cy="1938974"/>
          </a:xfrm>
          <a:prstGeom prst="rect">
            <a:avLst/>
          </a:prstGeom>
          <a:effectLst/>
        </p:spPr>
        <p:txBody>
          <a:bodyPr wrap="square" lIns="91424" tIns="45711" rIns="91424" bIns="45711">
            <a:spAutoFit/>
          </a:bodyPr>
          <a:lstStyle/>
          <a:p>
            <a:pPr algn="ctr"/>
            <a:r>
              <a:rPr lang="en-US" sz="4800" dirty="0" smtClean="0">
                <a:solidFill>
                  <a:srgbClr val="CCCCCC"/>
                </a:solidFill>
              </a:rPr>
              <a:t>K</a:t>
            </a:r>
            <a:r>
              <a:rPr lang="en-US" sz="4800" dirty="0">
                <a:solidFill>
                  <a:srgbClr val="CCCCCC"/>
                </a:solidFill>
              </a:rPr>
              <a:t>. Rainwater, </a:t>
            </a:r>
            <a:r>
              <a:rPr lang="en-US" sz="4800" dirty="0" smtClean="0">
                <a:solidFill>
                  <a:srgbClr val="CCCCCC"/>
                </a:solidFill>
              </a:rPr>
              <a:t>*D.H</a:t>
            </a:r>
            <a:r>
              <a:rPr lang="en-US" sz="4800" dirty="0">
                <a:solidFill>
                  <a:srgbClr val="CCCCCC"/>
                </a:solidFill>
              </a:rPr>
              <a:t>. Barnett, J. C. Dickens, A. Neuber and J. J. Mankowski</a:t>
            </a:r>
            <a:endParaRPr lang="en-US" sz="4800" dirty="0" smtClean="0">
              <a:solidFill>
                <a:schemeClr val="bg1"/>
              </a:solidFill>
            </a:endParaRPr>
          </a:p>
          <a:p>
            <a:pPr algn="ctr"/>
            <a:r>
              <a:rPr lang="en-US" sz="3600" dirty="0" smtClean="0">
                <a:solidFill>
                  <a:srgbClr val="CCCCCC"/>
                </a:solidFill>
                <a:latin typeface="Cambria" pitchFamily="18" charset="0"/>
                <a:cs typeface="Times New Roman" pitchFamily="18" charset="0"/>
              </a:rPr>
              <a:t>Center for Pulsed Power and Power Electronics, Department and Electrical and Computer Engineering, Texas Tech University, Lubbock, TX</a:t>
            </a:r>
          </a:p>
          <a:p>
            <a:pPr algn="ctr"/>
            <a:r>
              <a:rPr lang="en-US" sz="3600" dirty="0" smtClean="0">
                <a:solidFill>
                  <a:srgbClr val="CCCCCC"/>
                </a:solidFill>
                <a:latin typeface="Cambria" pitchFamily="18" charset="0"/>
                <a:cs typeface="Times New Roman" pitchFamily="18" charset="0"/>
              </a:rPr>
              <a:t>Pulsed Power Conference, June 18-22, 2017,  Brighton, UK</a:t>
            </a:r>
          </a:p>
        </p:txBody>
      </p:sp>
      <p:cxnSp>
        <p:nvCxnSpPr>
          <p:cNvPr id="167" name="Straight Connector 166"/>
          <p:cNvCxnSpPr/>
          <p:nvPr/>
        </p:nvCxnSpPr>
        <p:spPr>
          <a:xfrm>
            <a:off x="0" y="4556699"/>
            <a:ext cx="47548800" cy="1627"/>
          </a:xfrm>
          <a:prstGeom prst="line">
            <a:avLst/>
          </a:prstGeom>
          <a:ln w="76200">
            <a:solidFill>
              <a:srgbClr val="CC0000"/>
            </a:solidFill>
          </a:ln>
          <a:effectLst/>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21774557" y="4753142"/>
            <a:ext cx="0" cy="9859864"/>
          </a:xfrm>
          <a:prstGeom prst="line">
            <a:avLst/>
          </a:prstGeom>
          <a:ln w="12700">
            <a:solidFill>
              <a:srgbClr val="333333"/>
            </a:solidFill>
          </a:ln>
          <a:effectLst/>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495303" y="36646545"/>
            <a:ext cx="7217228" cy="646313"/>
          </a:xfrm>
          <a:prstGeom prst="rect">
            <a:avLst/>
          </a:prstGeom>
          <a:noFill/>
        </p:spPr>
        <p:txBody>
          <a:bodyPr wrap="square" lIns="91424" tIns="45711" rIns="91424" bIns="45711" rtlCol="0" anchor="ctr">
            <a:spAutoFit/>
          </a:bodyPr>
          <a:lstStyle/>
          <a:p>
            <a:r>
              <a:rPr lang="en-US" sz="3600" dirty="0" smtClean="0">
                <a:solidFill>
                  <a:srgbClr val="CCCCCC"/>
                </a:solidFill>
                <a:latin typeface="Cambria" pitchFamily="18" charset="0"/>
              </a:rPr>
              <a:t>* - david.h.barnett@ttu.edu</a:t>
            </a:r>
            <a:endParaRPr lang="en-US" sz="3600" dirty="0">
              <a:solidFill>
                <a:srgbClr val="CCCCCC"/>
              </a:solidFill>
              <a:latin typeface="Cambria" pitchFamily="18" charset="0"/>
            </a:endParaRPr>
          </a:p>
        </p:txBody>
      </p:sp>
      <p:sp>
        <p:nvSpPr>
          <p:cNvPr id="402" name="TextBox 401"/>
          <p:cNvSpPr txBox="1"/>
          <p:nvPr/>
        </p:nvSpPr>
        <p:spPr>
          <a:xfrm>
            <a:off x="22038324" y="4628769"/>
            <a:ext cx="10880076" cy="1015644"/>
          </a:xfrm>
          <a:prstGeom prst="rect">
            <a:avLst/>
          </a:prstGeom>
          <a:noFill/>
          <a:effectLst/>
        </p:spPr>
        <p:txBody>
          <a:bodyPr wrap="square" lIns="91424" tIns="45711" rIns="91424" bIns="45711" rtlCol="0">
            <a:spAutoFit/>
          </a:bodyPr>
          <a:lstStyle/>
          <a:p>
            <a:r>
              <a:rPr lang="en-US" sz="6000" b="1" cap="small" dirty="0">
                <a:solidFill>
                  <a:srgbClr val="CC0000"/>
                </a:solidFill>
                <a:latin typeface="Cambria" pitchFamily="18" charset="0"/>
                <a:cs typeface="Times New Roman" pitchFamily="18" charset="0"/>
              </a:rPr>
              <a:t>Marx Generator </a:t>
            </a:r>
            <a:r>
              <a:rPr lang="en-US" sz="6000" b="1" cap="small" dirty="0" smtClean="0">
                <a:solidFill>
                  <a:srgbClr val="CC0000"/>
                </a:solidFill>
                <a:latin typeface="Cambria" pitchFamily="18" charset="0"/>
                <a:cs typeface="Times New Roman" pitchFamily="18" charset="0"/>
              </a:rPr>
              <a:t>Design</a:t>
            </a:r>
            <a:endParaRPr lang="en-US" sz="6000" b="1" cap="small" dirty="0">
              <a:solidFill>
                <a:srgbClr val="CC0000"/>
              </a:solidFill>
              <a:latin typeface="Cambria" pitchFamily="18" charset="0"/>
              <a:cs typeface="Times New Roman" pitchFamily="18" charset="0"/>
            </a:endParaRPr>
          </a:p>
        </p:txBody>
      </p:sp>
      <p:sp>
        <p:nvSpPr>
          <p:cNvPr id="458" name="Rectangle 457"/>
          <p:cNvSpPr/>
          <p:nvPr/>
        </p:nvSpPr>
        <p:spPr>
          <a:xfrm>
            <a:off x="0" y="0"/>
            <a:ext cx="47548800" cy="37490400"/>
          </a:xfrm>
          <a:prstGeom prst="rect">
            <a:avLst/>
          </a:prstGeom>
          <a:noFill/>
          <a:ln w="762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91424" tIns="45711" rIns="91424" bIns="45711" rtlCol="0" anchor="ctr"/>
          <a:lstStyle/>
          <a:p>
            <a:pPr algn="ctr"/>
            <a:endParaRPr lang="en-US" dirty="0">
              <a:latin typeface="Cambria" pitchFamily="18" charset="0"/>
            </a:endParaRPr>
          </a:p>
        </p:txBody>
      </p:sp>
      <p:cxnSp>
        <p:nvCxnSpPr>
          <p:cNvPr id="135" name="Straight Connector 134"/>
          <p:cNvCxnSpPr/>
          <p:nvPr/>
        </p:nvCxnSpPr>
        <p:spPr>
          <a:xfrm>
            <a:off x="540883" y="27463135"/>
            <a:ext cx="23003087" cy="0"/>
          </a:xfrm>
          <a:prstGeom prst="line">
            <a:avLst/>
          </a:prstGeom>
          <a:ln w="12700">
            <a:solidFill>
              <a:srgbClr val="333333"/>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0" y="37488775"/>
            <a:ext cx="47548800" cy="1627"/>
          </a:xfrm>
          <a:prstGeom prst="line">
            <a:avLst/>
          </a:prstGeom>
          <a:ln w="76200">
            <a:solidFill>
              <a:srgbClr val="CC0000"/>
            </a:solidFill>
          </a:ln>
          <a:effectLst/>
        </p:spPr>
        <p:style>
          <a:lnRef idx="1">
            <a:schemeClr val="accent1"/>
          </a:lnRef>
          <a:fillRef idx="0">
            <a:schemeClr val="accent1"/>
          </a:fillRef>
          <a:effectRef idx="0">
            <a:schemeClr val="accent1"/>
          </a:effectRef>
          <a:fontRef idx="minor">
            <a:schemeClr val="tx1"/>
          </a:fontRef>
        </p:style>
      </p:cxnSp>
      <p:sp>
        <p:nvSpPr>
          <p:cNvPr id="166" name="Rectangle 165"/>
          <p:cNvSpPr/>
          <p:nvPr/>
        </p:nvSpPr>
        <p:spPr>
          <a:xfrm>
            <a:off x="11887200" y="36584982"/>
            <a:ext cx="23774400" cy="769441"/>
          </a:xfrm>
          <a:prstGeom prst="rect">
            <a:avLst/>
          </a:prstGeom>
        </p:spPr>
        <p:txBody>
          <a:bodyPr wrap="square" anchor="ctr">
            <a:spAutoFit/>
          </a:bodyPr>
          <a:lstStyle/>
          <a:p>
            <a:pPr algn="ctr"/>
            <a:r>
              <a:rPr lang="en-US" sz="4400" cap="all" spc="1000" dirty="0" smtClean="0">
                <a:solidFill>
                  <a:srgbClr val="CCCCCC"/>
                </a:solidFill>
                <a:latin typeface="Cambria" pitchFamily="18" charset="0"/>
              </a:rPr>
              <a:t>Center for Pulsed Power and Power Electronics</a:t>
            </a:r>
            <a:endParaRPr lang="en-US" sz="4400" cap="all" spc="1000" dirty="0">
              <a:solidFill>
                <a:srgbClr val="CCCCCC"/>
              </a:solidFill>
              <a:latin typeface="Cambria" pitchFamily="18" charset="0"/>
            </a:endParaRPr>
          </a:p>
        </p:txBody>
      </p:sp>
      <p:pic>
        <p:nvPicPr>
          <p:cNvPr id="171" name="Picture 199" descr="seal"/>
          <p:cNvPicPr>
            <a:picLocks noChangeAspect="1" noChangeArrowheads="1"/>
          </p:cNvPicPr>
          <p:nvPr/>
        </p:nvPicPr>
        <p:blipFill>
          <a:blip r:embed="rId3" cstate="print">
            <a:clrChange>
              <a:clrFrom>
                <a:srgbClr val="0F106C"/>
              </a:clrFrom>
              <a:clrTo>
                <a:srgbClr val="0F106C">
                  <a:alpha val="0"/>
                </a:srgbClr>
              </a:clrTo>
            </a:clrChange>
          </a:blip>
          <a:srcRect l="34572" t="18401" r="35715" b="18401"/>
          <a:stretch>
            <a:fillRect/>
          </a:stretch>
        </p:blipFill>
        <p:spPr bwMode="auto">
          <a:xfrm>
            <a:off x="44797601" y="1041400"/>
            <a:ext cx="1760599" cy="3124200"/>
          </a:xfrm>
          <a:prstGeom prst="rect">
            <a:avLst/>
          </a:prstGeom>
          <a:ln>
            <a:noFill/>
          </a:ln>
          <a:effectLst/>
        </p:spPr>
      </p:pic>
      <p:cxnSp>
        <p:nvCxnSpPr>
          <p:cNvPr id="91" name="Straight Connector 90"/>
          <p:cNvCxnSpPr/>
          <p:nvPr/>
        </p:nvCxnSpPr>
        <p:spPr>
          <a:xfrm>
            <a:off x="23543970" y="27463135"/>
            <a:ext cx="14700523" cy="0"/>
          </a:xfrm>
          <a:prstGeom prst="line">
            <a:avLst/>
          </a:prstGeom>
          <a:ln w="12700">
            <a:solidFill>
              <a:srgbClr val="333333"/>
            </a:solidFill>
          </a:ln>
          <a:effectLst/>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37744" y="5656708"/>
            <a:ext cx="21150656" cy="8956298"/>
          </a:xfrm>
          <a:prstGeom prst="rect">
            <a:avLst/>
          </a:prstGeom>
          <a:noFill/>
        </p:spPr>
        <p:txBody>
          <a:bodyPr wrap="square" rtlCol="0">
            <a:spAutoFit/>
          </a:bodyPr>
          <a:lstStyle/>
          <a:p>
            <a:pPr algn="just"/>
            <a:r>
              <a:rPr lang="en-US" sz="3200" dirty="0" smtClean="0">
                <a:latin typeface="Cambria" panose="02040503050406030204" pitchFamily="18" charset="0"/>
              </a:rPr>
              <a:t>	This </a:t>
            </a:r>
            <a:r>
              <a:rPr lang="en-US" sz="3200" dirty="0">
                <a:latin typeface="Cambria" panose="02040503050406030204" pitchFamily="18" charset="0"/>
              </a:rPr>
              <a:t>paper presents the electrical and mechanical hardware considerations of a compact, 160 J modular pulse forming network (PFN) Marx generator used to drive a high-power microwave (HPM) source that is </a:t>
            </a:r>
            <a:r>
              <a:rPr lang="en-US" sz="3200" dirty="0" smtClean="0">
                <a:latin typeface="Cambria" panose="02040503050406030204" pitchFamily="18" charset="0"/>
              </a:rPr>
              <a:t>a time </a:t>
            </a:r>
            <a:r>
              <a:rPr lang="en-US" sz="3200" dirty="0">
                <a:latin typeface="Cambria" panose="02040503050406030204" pitchFamily="18" charset="0"/>
              </a:rPr>
              <a:t>variant load at a PRF of 100 Hz. The modular Marx generator is designed to produce an open-circuit output voltage of 600 kV from a 50 kV source using twelve stages. Each stage of the Marx was constructed from a PFN created with five, 2.1 nF, high voltage capacitors in parallel. Each Marx module was machined out of acetyl copolymer or </a:t>
            </a:r>
            <a:r>
              <a:rPr lang="en-US" sz="3200" dirty="0" err="1" smtClean="0">
                <a:latin typeface="Cambria" panose="02040503050406030204" pitchFamily="18" charset="0"/>
              </a:rPr>
              <a:t>Delrin</a:t>
            </a:r>
            <a:r>
              <a:rPr lang="en-US" sz="3200" dirty="0" smtClean="0">
                <a:latin typeface="Cambria" panose="02040503050406030204" pitchFamily="18" charset="0"/>
              </a:rPr>
              <a:t>© </a:t>
            </a:r>
            <a:r>
              <a:rPr lang="en-US" sz="3200" dirty="0">
                <a:latin typeface="Cambria" panose="02040503050406030204" pitchFamily="18" charset="0"/>
              </a:rPr>
              <a:t>to provide optimal strength, rigidity, and a dielectric constant that closely matches transformer oil. These Marx modules include air supply lines that are machined directly into each block of </a:t>
            </a:r>
            <a:r>
              <a:rPr lang="en-US" sz="3200" dirty="0" err="1" smtClean="0">
                <a:latin typeface="Cambria" panose="02040503050406030204" pitchFamily="18" charset="0"/>
              </a:rPr>
              <a:t>Delrin</a:t>
            </a:r>
            <a:r>
              <a:rPr lang="en-US" sz="3200" dirty="0" smtClean="0">
                <a:latin typeface="Cambria" panose="02040503050406030204" pitchFamily="18" charset="0"/>
              </a:rPr>
              <a:t>© </a:t>
            </a:r>
            <a:r>
              <a:rPr lang="en-US" sz="3200" dirty="0">
                <a:latin typeface="Cambria" panose="02040503050406030204" pitchFamily="18" charset="0"/>
              </a:rPr>
              <a:t>allowing airlines to connect to each module chamber rather than every spark gap. Each module has two electrode inserts placed into the sealed pressure vessel contained within the module.</a:t>
            </a:r>
          </a:p>
          <a:p>
            <a:pPr algn="just"/>
            <a:r>
              <a:rPr lang="en-US" sz="3200" dirty="0" smtClean="0">
                <a:latin typeface="Cambria" panose="02040503050406030204" pitchFamily="18" charset="0"/>
              </a:rPr>
              <a:t>	After </a:t>
            </a:r>
            <a:r>
              <a:rPr lang="en-US" sz="3200" dirty="0">
                <a:latin typeface="Cambria" panose="02040503050406030204" pitchFamily="18" charset="0"/>
              </a:rPr>
              <a:t>the Marx erects the energy is directed into the Virtual Cathode Oscillator where subsequent frequency generation is manipulated through a rectangular </a:t>
            </a:r>
            <a:r>
              <a:rPr lang="en-US" sz="3200" dirty="0" smtClean="0">
                <a:latin typeface="Cambria" panose="02040503050406030204" pitchFamily="18" charset="0"/>
              </a:rPr>
              <a:t>waveguide </a:t>
            </a:r>
            <a:r>
              <a:rPr lang="en-US" sz="3200" dirty="0">
                <a:latin typeface="Cambria" panose="02040503050406030204" pitchFamily="18" charset="0"/>
              </a:rPr>
              <a:t>contained within a new resonator cavity design. The new design allows the bottom wall, back wall, and anode cathode gap </a:t>
            </a:r>
            <a:r>
              <a:rPr lang="en-US" sz="3200" dirty="0" smtClean="0">
                <a:latin typeface="Cambria" panose="02040503050406030204" pitchFamily="18" charset="0"/>
              </a:rPr>
              <a:t>to be </a:t>
            </a:r>
            <a:r>
              <a:rPr lang="en-US" sz="3200" dirty="0">
                <a:latin typeface="Cambria" panose="02040503050406030204" pitchFamily="18" charset="0"/>
              </a:rPr>
              <a:t>moved by two linear actuators, a linear bellows, and another linear </a:t>
            </a:r>
            <a:r>
              <a:rPr lang="en-US" sz="3200" dirty="0" smtClean="0">
                <a:latin typeface="Cambria" panose="02040503050406030204" pitchFamily="18" charset="0"/>
              </a:rPr>
              <a:t>actuator, </a:t>
            </a:r>
            <a:r>
              <a:rPr lang="en-US" sz="3200" dirty="0">
                <a:latin typeface="Cambria" panose="02040503050406030204" pitchFamily="18" charset="0"/>
              </a:rPr>
              <a:t>respectively. The cavity is contained within a </a:t>
            </a:r>
            <a:r>
              <a:rPr lang="en-US" sz="3200" dirty="0" smtClean="0">
                <a:latin typeface="Cambria" panose="02040503050406030204" pitchFamily="18" charset="0"/>
              </a:rPr>
              <a:t>10-inch </a:t>
            </a:r>
            <a:r>
              <a:rPr lang="en-US" sz="3200" dirty="0">
                <a:latin typeface="Cambria" panose="02040503050406030204" pitchFamily="18" charset="0"/>
              </a:rPr>
              <a:t>circular vacuum chamber with a round stainless steel sleeve running from the </a:t>
            </a:r>
            <a:r>
              <a:rPr lang="en-US" sz="3200" dirty="0" smtClean="0">
                <a:latin typeface="Cambria" panose="02040503050406030204" pitchFamily="18" charset="0"/>
              </a:rPr>
              <a:t>back wall </a:t>
            </a:r>
            <a:r>
              <a:rPr lang="en-US" sz="3200" dirty="0">
                <a:latin typeface="Cambria" panose="02040503050406030204" pitchFamily="18" charset="0"/>
              </a:rPr>
              <a:t>to the linear bellows. Contained within the round sleeve is a rectangular waveguide where the bottom wall and the cathode are housed. The anode is connected to the Marx generator via a nickel shaft that feeds through the back wall into the circular sleeve and into the rectangular waveguide. The anode  made from pyrolytic graphite, remains stationary while the </a:t>
            </a:r>
            <a:r>
              <a:rPr lang="en-US" sz="3200" dirty="0" smtClean="0">
                <a:latin typeface="Cambria" panose="02040503050406030204" pitchFamily="18" charset="0"/>
              </a:rPr>
              <a:t>bottom wall</a:t>
            </a:r>
            <a:r>
              <a:rPr lang="en-US" sz="3200" dirty="0">
                <a:latin typeface="Cambria" panose="02040503050406030204" pitchFamily="18" charset="0"/>
              </a:rPr>
              <a:t>, and carbon fiber velvet cathode move relative to its position. The benefit of this design is the height and depth of the cavity resonator can be controlled independently of each other while still allowing the A-K gap to be manipulated on its own.</a:t>
            </a:r>
          </a:p>
        </p:txBody>
      </p:sp>
      <p:sp>
        <p:nvSpPr>
          <p:cNvPr id="6" name="TextBox 5"/>
          <p:cNvSpPr txBox="1"/>
          <p:nvPr/>
        </p:nvSpPr>
        <p:spPr>
          <a:xfrm>
            <a:off x="314113" y="15768697"/>
            <a:ext cx="22220511" cy="3539430"/>
          </a:xfrm>
          <a:prstGeom prst="rect">
            <a:avLst/>
          </a:prstGeom>
          <a:noFill/>
        </p:spPr>
        <p:txBody>
          <a:bodyPr wrap="square" rtlCol="0">
            <a:spAutoFit/>
          </a:bodyPr>
          <a:lstStyle/>
          <a:p>
            <a:pPr algn="just"/>
            <a:r>
              <a:rPr lang="en-US" sz="3200" dirty="0" smtClean="0">
                <a:latin typeface="Cambria" pitchFamily="18" charset="0"/>
              </a:rPr>
              <a:t>The </a:t>
            </a:r>
            <a:r>
              <a:rPr lang="en-US" sz="3200" dirty="0">
                <a:latin typeface="Cambria" pitchFamily="18" charset="0"/>
              </a:rPr>
              <a:t>Marx shown in Figure </a:t>
            </a:r>
            <a:r>
              <a:rPr lang="en-US" sz="3200" dirty="0" smtClean="0">
                <a:latin typeface="Cambria" pitchFamily="18" charset="0"/>
              </a:rPr>
              <a:t>1 is </a:t>
            </a:r>
            <a:r>
              <a:rPr lang="en-US" sz="3200" dirty="0">
                <a:latin typeface="Cambria" pitchFamily="18" charset="0"/>
              </a:rPr>
              <a:t>constructed from six acetyl copolymer (</a:t>
            </a:r>
            <a:r>
              <a:rPr lang="en-US" sz="3200" dirty="0" err="1" smtClean="0">
                <a:latin typeface="Cambria" pitchFamily="18" charset="0"/>
              </a:rPr>
              <a:t>Delrin</a:t>
            </a:r>
            <a:r>
              <a:rPr lang="en-US" sz="3200" dirty="0" smtClean="0">
                <a:latin typeface="Cambria" pitchFamily="18" charset="0"/>
              </a:rPr>
              <a:t>©) </a:t>
            </a:r>
            <a:r>
              <a:rPr lang="en-US" sz="3200" dirty="0">
                <a:latin typeface="Cambria" pitchFamily="18" charset="0"/>
              </a:rPr>
              <a:t>modules. </a:t>
            </a:r>
            <a:r>
              <a:rPr lang="en-US" sz="3200" dirty="0" err="1" smtClean="0">
                <a:latin typeface="Cambria" pitchFamily="18" charset="0"/>
              </a:rPr>
              <a:t>Delrin</a:t>
            </a:r>
            <a:r>
              <a:rPr lang="en-US" sz="3200" dirty="0" smtClean="0">
                <a:latin typeface="Cambria" pitchFamily="18" charset="0"/>
              </a:rPr>
              <a:t>© </a:t>
            </a:r>
            <a:r>
              <a:rPr lang="en-US" sz="3200" dirty="0">
                <a:latin typeface="Cambria" pitchFamily="18" charset="0"/>
              </a:rPr>
              <a:t>was chosen as a primary build material to balance cost, machinability, and having a dielectric constant </a:t>
            </a:r>
            <a:r>
              <a:rPr lang="en-US" sz="3200" dirty="0" smtClean="0">
                <a:latin typeface="Cambria" pitchFamily="18" charset="0"/>
              </a:rPr>
              <a:t>close to that of transformer </a:t>
            </a:r>
            <a:r>
              <a:rPr lang="en-US" sz="3200" dirty="0">
                <a:latin typeface="Cambria" pitchFamily="18" charset="0"/>
              </a:rPr>
              <a:t>oil. Each center module measures </a:t>
            </a:r>
            <a:r>
              <a:rPr lang="en-US" sz="3200" dirty="0" smtClean="0">
                <a:latin typeface="Cambria" pitchFamily="18" charset="0"/>
              </a:rPr>
              <a:t>4.8″ </a:t>
            </a:r>
            <a:r>
              <a:rPr lang="en-US" sz="3200" dirty="0">
                <a:latin typeface="Cambria" pitchFamily="18" charset="0"/>
              </a:rPr>
              <a:t>x </a:t>
            </a:r>
            <a:r>
              <a:rPr lang="en-US" sz="3200" dirty="0" smtClean="0">
                <a:latin typeface="Cambria" pitchFamily="18" charset="0"/>
              </a:rPr>
              <a:t>5″ </a:t>
            </a:r>
            <a:r>
              <a:rPr lang="en-US" sz="3200" dirty="0">
                <a:latin typeface="Cambria" pitchFamily="18" charset="0"/>
              </a:rPr>
              <a:t>x </a:t>
            </a:r>
            <a:r>
              <a:rPr lang="en-US" sz="3200" dirty="0" smtClean="0">
                <a:latin typeface="Cambria" pitchFamily="18" charset="0"/>
              </a:rPr>
              <a:t>3″, </a:t>
            </a:r>
            <a:r>
              <a:rPr lang="en-US" sz="3200" dirty="0">
                <a:latin typeface="Cambria" pitchFamily="18" charset="0"/>
              </a:rPr>
              <a:t>while the end modules measure </a:t>
            </a:r>
            <a:r>
              <a:rPr lang="en-US" sz="3200" dirty="0" smtClean="0">
                <a:latin typeface="Cambria" pitchFamily="18" charset="0"/>
              </a:rPr>
              <a:t>5.9″ </a:t>
            </a:r>
            <a:r>
              <a:rPr lang="en-US" sz="3200" dirty="0">
                <a:latin typeface="Cambria" pitchFamily="18" charset="0"/>
              </a:rPr>
              <a:t>x </a:t>
            </a:r>
            <a:r>
              <a:rPr lang="en-US" sz="3200" dirty="0" smtClean="0">
                <a:latin typeface="Cambria" pitchFamily="18" charset="0"/>
              </a:rPr>
              <a:t>5″ </a:t>
            </a:r>
            <a:r>
              <a:rPr lang="en-US" sz="3200" dirty="0">
                <a:latin typeface="Cambria" pitchFamily="18" charset="0"/>
              </a:rPr>
              <a:t>x </a:t>
            </a:r>
            <a:r>
              <a:rPr lang="en-US" sz="3200" dirty="0" smtClean="0">
                <a:latin typeface="Cambria" pitchFamily="18" charset="0"/>
              </a:rPr>
              <a:t>3″ </a:t>
            </a:r>
            <a:r>
              <a:rPr lang="en-US" sz="3200" dirty="0">
                <a:latin typeface="Cambria" pitchFamily="18" charset="0"/>
              </a:rPr>
              <a:t>accommodating extra space for the support rods and end caps. Each module includes two spark gaps with an </a:t>
            </a:r>
            <a:r>
              <a:rPr lang="en-US" sz="3200" dirty="0" smtClean="0">
                <a:latin typeface="Cambria" pitchFamily="18" charset="0"/>
              </a:rPr>
              <a:t>integrated air manifold pressurized </a:t>
            </a:r>
            <a:r>
              <a:rPr lang="en-US" sz="3200" dirty="0">
                <a:latin typeface="Cambria" pitchFamily="18" charset="0"/>
              </a:rPr>
              <a:t>to ~70 psi, with the capability of flowing ~10cfs across each spark gap to </a:t>
            </a:r>
            <a:r>
              <a:rPr lang="en-US" sz="3200" dirty="0" smtClean="0">
                <a:latin typeface="Cambria" pitchFamily="18" charset="0"/>
              </a:rPr>
              <a:t>clear </a:t>
            </a:r>
            <a:r>
              <a:rPr lang="en-US" sz="3200" dirty="0">
                <a:latin typeface="Cambria" pitchFamily="18" charset="0"/>
              </a:rPr>
              <a:t>ionized particles. </a:t>
            </a:r>
            <a:r>
              <a:rPr lang="en-US" sz="3200" dirty="0" smtClean="0">
                <a:latin typeface="Cambria" pitchFamily="18" charset="0"/>
              </a:rPr>
              <a:t>The </a:t>
            </a:r>
            <a:r>
              <a:rPr lang="en-US" sz="3200" dirty="0">
                <a:latin typeface="Cambria" pitchFamily="18" charset="0"/>
              </a:rPr>
              <a:t>modules are held together by flanges shown in Figure 1, machined on the outside of the modules. Leakage is prevented via face seals between each module as well as compressive support rods running the length of the Marx. Fully assembled the Marx </a:t>
            </a:r>
            <a:r>
              <a:rPr lang="en-US" sz="3200" dirty="0" smtClean="0">
                <a:latin typeface="Cambria" pitchFamily="18" charset="0"/>
              </a:rPr>
              <a:t>generator tube </a:t>
            </a:r>
            <a:r>
              <a:rPr lang="en-US" sz="3200" dirty="0">
                <a:latin typeface="Cambria" pitchFamily="18" charset="0"/>
              </a:rPr>
              <a:t>measures </a:t>
            </a:r>
            <a:r>
              <a:rPr lang="en-US" sz="3200" dirty="0" smtClean="0">
                <a:latin typeface="Cambria" pitchFamily="18" charset="0"/>
              </a:rPr>
              <a:t>31.7″ </a:t>
            </a:r>
            <a:r>
              <a:rPr lang="en-US" sz="3200" dirty="0">
                <a:latin typeface="Cambria" pitchFamily="18" charset="0"/>
              </a:rPr>
              <a:t>x </a:t>
            </a:r>
            <a:r>
              <a:rPr lang="en-US" sz="3200" dirty="0" smtClean="0">
                <a:latin typeface="Cambria" pitchFamily="18" charset="0"/>
              </a:rPr>
              <a:t>5″ </a:t>
            </a:r>
            <a:r>
              <a:rPr lang="en-US" sz="3200" dirty="0">
                <a:latin typeface="Cambria" pitchFamily="18" charset="0"/>
              </a:rPr>
              <a:t>x </a:t>
            </a:r>
            <a:r>
              <a:rPr lang="en-US" sz="3200" dirty="0" smtClean="0">
                <a:latin typeface="Cambria" pitchFamily="18" charset="0"/>
              </a:rPr>
              <a:t>3″.</a:t>
            </a:r>
            <a:endParaRPr lang="en-US" sz="3200" dirty="0"/>
          </a:p>
        </p:txBody>
      </p:sp>
      <p:sp>
        <p:nvSpPr>
          <p:cNvPr id="57" name="TextBox 56"/>
          <p:cNvSpPr txBox="1"/>
          <p:nvPr/>
        </p:nvSpPr>
        <p:spPr>
          <a:xfrm>
            <a:off x="23774400" y="16977460"/>
            <a:ext cx="13593413" cy="9448740"/>
          </a:xfrm>
          <a:prstGeom prst="rect">
            <a:avLst/>
          </a:prstGeom>
          <a:noFill/>
        </p:spPr>
        <p:txBody>
          <a:bodyPr wrap="square" rtlCol="0">
            <a:spAutoFit/>
          </a:bodyPr>
          <a:lstStyle/>
          <a:p>
            <a:pPr algn="just"/>
            <a:r>
              <a:rPr lang="en-US" sz="3200" dirty="0" smtClean="0">
                <a:latin typeface="Cambria" panose="02040503050406030204" pitchFamily="18" charset="0"/>
              </a:rPr>
              <a:t>The HPM source is a </a:t>
            </a:r>
            <a:r>
              <a:rPr lang="en-US" sz="3200" dirty="0">
                <a:latin typeface="Cambria" panose="02040503050406030204" pitchFamily="18" charset="0"/>
              </a:rPr>
              <a:t>reflex triode</a:t>
            </a:r>
            <a:r>
              <a:rPr lang="en-US" sz="3200" dirty="0" smtClean="0">
                <a:latin typeface="Cambria" panose="02040503050406030204" pitchFamily="18" charset="0"/>
              </a:rPr>
              <a:t> Vircator. It </a:t>
            </a:r>
            <a:r>
              <a:rPr lang="en-US" sz="3200" dirty="0">
                <a:latin typeface="Cambria" panose="02040503050406030204" pitchFamily="18" charset="0"/>
              </a:rPr>
              <a:t>is possible to tune the frequencies generated by the Vircator through changing the shape of the cavity or the A-K </a:t>
            </a:r>
            <a:r>
              <a:rPr lang="en-US" sz="3200" dirty="0" smtClean="0">
                <a:latin typeface="Cambria" panose="02040503050406030204" pitchFamily="18" charset="0"/>
              </a:rPr>
              <a:t>gap distance</a:t>
            </a:r>
            <a:r>
              <a:rPr lang="en-US" sz="3200" dirty="0">
                <a:latin typeface="Cambria" panose="02040503050406030204" pitchFamily="18" charset="0"/>
              </a:rPr>
              <a:t>. In this design adjustments are made to the cavity through means of three linear actuators and a </a:t>
            </a:r>
            <a:r>
              <a:rPr lang="en-US" sz="3200" dirty="0" smtClean="0">
                <a:latin typeface="Cambria" panose="02040503050406030204" pitchFamily="18" charset="0"/>
              </a:rPr>
              <a:t>10″ </a:t>
            </a:r>
            <a:r>
              <a:rPr lang="en-US" sz="3200" dirty="0">
                <a:latin typeface="Cambria" panose="02040503050406030204" pitchFamily="18" charset="0"/>
              </a:rPr>
              <a:t>moveable bellows. The linear bellows has a range of </a:t>
            </a:r>
            <a:r>
              <a:rPr lang="en-US" sz="3200" dirty="0" smtClean="0">
                <a:latin typeface="Cambria" panose="02040503050406030204" pitchFamily="18" charset="0"/>
              </a:rPr>
              <a:t>3″; </a:t>
            </a:r>
            <a:r>
              <a:rPr lang="en-US" sz="3200" dirty="0">
                <a:latin typeface="Cambria" panose="02040503050406030204" pitchFamily="18" charset="0"/>
              </a:rPr>
              <a:t>two of the actuators have a range of 50mm, and the third </a:t>
            </a:r>
            <a:r>
              <a:rPr lang="en-US" sz="3200" dirty="0" smtClean="0">
                <a:latin typeface="Cambria" panose="02040503050406030204" pitchFamily="18" charset="0"/>
              </a:rPr>
              <a:t>25mm. The </a:t>
            </a:r>
            <a:r>
              <a:rPr lang="en-US" sz="3200" dirty="0">
                <a:latin typeface="Cambria" panose="02040503050406030204" pitchFamily="18" charset="0"/>
              </a:rPr>
              <a:t>Vircator shown in Figure </a:t>
            </a:r>
            <a:r>
              <a:rPr lang="en-US" sz="3200" dirty="0" smtClean="0">
                <a:latin typeface="Cambria" panose="02040503050406030204" pitchFamily="18" charset="0"/>
              </a:rPr>
              <a:t>3 </a:t>
            </a:r>
            <a:r>
              <a:rPr lang="en-US" sz="3200" dirty="0">
                <a:latin typeface="Cambria" panose="02040503050406030204" pitchFamily="18" charset="0"/>
              </a:rPr>
              <a:t>is </a:t>
            </a:r>
            <a:r>
              <a:rPr lang="en-US" sz="3200" dirty="0" smtClean="0">
                <a:latin typeface="Cambria" panose="02040503050406030204" pitchFamily="18" charset="0"/>
              </a:rPr>
              <a:t>formed </a:t>
            </a:r>
            <a:r>
              <a:rPr lang="en-US" sz="3200" dirty="0">
                <a:latin typeface="Cambria" panose="02040503050406030204" pitchFamily="18" charset="0"/>
              </a:rPr>
              <a:t>by the inner rectangular waveguide, and the outer circular liner. Using the aforementioned linear </a:t>
            </a:r>
            <a:r>
              <a:rPr lang="en-US" sz="3200" dirty="0" smtClean="0">
                <a:latin typeface="Cambria" panose="02040503050406030204" pitchFamily="18" charset="0"/>
              </a:rPr>
              <a:t>bellows, </a:t>
            </a:r>
            <a:r>
              <a:rPr lang="en-US" sz="3200" dirty="0">
                <a:latin typeface="Cambria" panose="02040503050406030204" pitchFamily="18" charset="0"/>
              </a:rPr>
              <a:t>the distance of the A-K gap from the back wall can range from </a:t>
            </a:r>
            <a:r>
              <a:rPr lang="en-US" sz="3200" dirty="0" smtClean="0">
                <a:latin typeface="Cambria" panose="02040503050406030204" pitchFamily="18" charset="0"/>
              </a:rPr>
              <a:t>10.5″ </a:t>
            </a:r>
            <a:r>
              <a:rPr lang="en-US" sz="3200" dirty="0">
                <a:latin typeface="Cambria" panose="02040503050406030204" pitchFamily="18" charset="0"/>
              </a:rPr>
              <a:t>down to </a:t>
            </a:r>
            <a:r>
              <a:rPr lang="en-US" sz="3200" dirty="0" smtClean="0">
                <a:latin typeface="Cambria" panose="02040503050406030204" pitchFamily="18" charset="0"/>
              </a:rPr>
              <a:t>7.5″, </a:t>
            </a:r>
            <a:r>
              <a:rPr lang="en-US" sz="3200" dirty="0">
                <a:latin typeface="Cambria" panose="02040503050406030204" pitchFamily="18" charset="0"/>
              </a:rPr>
              <a:t>allowing the distance from the A-K gap to the front window to range from </a:t>
            </a:r>
            <a:r>
              <a:rPr lang="en-US" sz="3200" dirty="0" smtClean="0">
                <a:latin typeface="Cambria" panose="02040503050406030204" pitchFamily="18" charset="0"/>
              </a:rPr>
              <a:t>12.5″ </a:t>
            </a:r>
            <a:r>
              <a:rPr lang="en-US" sz="3200" dirty="0">
                <a:latin typeface="Cambria" panose="02040503050406030204" pitchFamily="18" charset="0"/>
              </a:rPr>
              <a:t>to </a:t>
            </a:r>
            <a:r>
              <a:rPr lang="en-US" sz="3200" dirty="0" smtClean="0">
                <a:latin typeface="Cambria" panose="02040503050406030204" pitchFamily="18" charset="0"/>
              </a:rPr>
              <a:t>15.5″, </a:t>
            </a:r>
            <a:r>
              <a:rPr lang="en-US" sz="3200" dirty="0">
                <a:latin typeface="Cambria" panose="02040503050406030204" pitchFamily="18" charset="0"/>
              </a:rPr>
              <a:t>respectively. The </a:t>
            </a:r>
            <a:r>
              <a:rPr lang="en-US" sz="3200" dirty="0" smtClean="0">
                <a:latin typeface="Cambria" panose="02040503050406030204" pitchFamily="18" charset="0"/>
              </a:rPr>
              <a:t>motion </a:t>
            </a:r>
            <a:r>
              <a:rPr lang="en-US" sz="3200" dirty="0">
                <a:latin typeface="Cambria" panose="02040503050406030204" pitchFamily="18" charset="0"/>
              </a:rPr>
              <a:t>provided by the linear actuator attached to the </a:t>
            </a:r>
            <a:r>
              <a:rPr lang="en-US" sz="3200" dirty="0" smtClean="0">
                <a:latin typeface="Cambria" panose="02040503050406030204" pitchFamily="18" charset="0"/>
              </a:rPr>
              <a:t>cathode can sweep the A-K gap distance from 3 </a:t>
            </a:r>
            <a:r>
              <a:rPr lang="en-US" sz="3200" dirty="0">
                <a:latin typeface="Cambria" panose="02040503050406030204" pitchFamily="18" charset="0"/>
              </a:rPr>
              <a:t>mm </a:t>
            </a:r>
            <a:r>
              <a:rPr lang="en-US" sz="3200" dirty="0" smtClean="0">
                <a:latin typeface="Cambria" panose="02040503050406030204" pitchFamily="18" charset="0"/>
              </a:rPr>
              <a:t>up </a:t>
            </a:r>
            <a:r>
              <a:rPr lang="en-US" sz="3200" dirty="0">
                <a:latin typeface="Cambria" panose="02040503050406030204" pitchFamily="18" charset="0"/>
              </a:rPr>
              <a:t>to a maximum of 28 mm. The height (direction of linear actuator movement) of the rectangular waveguide cavity can be changed from a maximum of </a:t>
            </a:r>
            <a:r>
              <a:rPr lang="en-US" sz="3200" dirty="0" smtClean="0">
                <a:latin typeface="Cambria" panose="02040503050406030204" pitchFamily="18" charset="0"/>
              </a:rPr>
              <a:t>5.6″ </a:t>
            </a:r>
            <a:r>
              <a:rPr lang="en-US" sz="3200" dirty="0">
                <a:latin typeface="Cambria" panose="02040503050406030204" pitchFamily="18" charset="0"/>
              </a:rPr>
              <a:t>down to </a:t>
            </a:r>
            <a:r>
              <a:rPr lang="en-US" sz="3200" dirty="0" smtClean="0">
                <a:latin typeface="Cambria" panose="02040503050406030204" pitchFamily="18" charset="0"/>
              </a:rPr>
              <a:t>4″, </a:t>
            </a:r>
            <a:r>
              <a:rPr lang="en-US" sz="3200" dirty="0">
                <a:latin typeface="Cambria" panose="02040503050406030204" pitchFamily="18" charset="0"/>
              </a:rPr>
              <a:t>making the distance from the anode to the bottom wall range from </a:t>
            </a:r>
            <a:r>
              <a:rPr lang="en-US" sz="3200" dirty="0" smtClean="0">
                <a:latin typeface="Cambria" panose="02040503050406030204" pitchFamily="18" charset="0"/>
              </a:rPr>
              <a:t>2.9″ </a:t>
            </a:r>
            <a:r>
              <a:rPr lang="en-US" sz="3200" dirty="0">
                <a:latin typeface="Cambria" panose="02040503050406030204" pitchFamily="18" charset="0"/>
              </a:rPr>
              <a:t>down to </a:t>
            </a:r>
            <a:r>
              <a:rPr lang="en-US" sz="3200" dirty="0" smtClean="0">
                <a:latin typeface="Cambria" panose="02040503050406030204" pitchFamily="18" charset="0"/>
              </a:rPr>
              <a:t>1.325″ </a:t>
            </a:r>
            <a:r>
              <a:rPr lang="en-US" sz="3200" dirty="0">
                <a:latin typeface="Cambria" panose="02040503050406030204" pitchFamily="18" charset="0"/>
              </a:rPr>
              <a:t>respectively. The only static dimension is the width of the rectangular waveguide which is fixed at </a:t>
            </a:r>
            <a:r>
              <a:rPr lang="en-US" sz="3200" dirty="0" smtClean="0">
                <a:latin typeface="Cambria" panose="02040503050406030204" pitchFamily="18" charset="0"/>
              </a:rPr>
              <a:t>4.9″. </a:t>
            </a:r>
            <a:r>
              <a:rPr lang="en-US" sz="3200" dirty="0">
                <a:latin typeface="Cambria" panose="02040503050406030204" pitchFamily="18" charset="0"/>
              </a:rPr>
              <a:t>Through experimental testing it has been determined the A-K gap primarily effects output frequency, the bottom wall also manipulates frequency  due to changing the location of virtual cathode </a:t>
            </a:r>
            <a:r>
              <a:rPr lang="en-US" sz="3200" dirty="0" smtClean="0">
                <a:latin typeface="Cambria" panose="02040503050406030204" pitchFamily="18" charset="0"/>
              </a:rPr>
              <a:t>formation.</a:t>
            </a:r>
            <a:endParaRPr lang="en-US" sz="3000" b="0" dirty="0" smtClean="0">
              <a:latin typeface="Cambria" pitchFamily="18" charset="0"/>
            </a:endParaRPr>
          </a:p>
        </p:txBody>
      </p:sp>
      <p:sp>
        <p:nvSpPr>
          <p:cNvPr id="73" name="TextBox 72"/>
          <p:cNvSpPr txBox="1"/>
          <p:nvPr/>
        </p:nvSpPr>
        <p:spPr>
          <a:xfrm>
            <a:off x="25003199" y="14630400"/>
            <a:ext cx="10202355" cy="830997"/>
          </a:xfrm>
          <a:prstGeom prst="rect">
            <a:avLst/>
          </a:prstGeom>
          <a:noFill/>
        </p:spPr>
        <p:txBody>
          <a:bodyPr wrap="square" rtlCol="0">
            <a:spAutoFit/>
          </a:bodyPr>
          <a:lstStyle/>
          <a:p>
            <a:r>
              <a:rPr lang="en-US" dirty="0" smtClean="0">
                <a:latin typeface="Cambria" pitchFamily="18" charset="0"/>
              </a:rPr>
              <a:t>Fig. 2: A. PFN capacitor arrangement, B. Electrode sleeve Design, C. Charging inductor shown with field shaping rings. </a:t>
            </a:r>
            <a:endParaRPr lang="en-US" dirty="0">
              <a:latin typeface="Cambria" pitchFamily="18" charset="0"/>
            </a:endParaRPr>
          </a:p>
        </p:txBody>
      </p:sp>
      <p:sp>
        <p:nvSpPr>
          <p:cNvPr id="75" name="TextBox 74"/>
          <p:cNvSpPr txBox="1"/>
          <p:nvPr/>
        </p:nvSpPr>
        <p:spPr>
          <a:xfrm>
            <a:off x="38258395" y="24521206"/>
            <a:ext cx="6729927" cy="461665"/>
          </a:xfrm>
          <a:prstGeom prst="rect">
            <a:avLst/>
          </a:prstGeom>
          <a:noFill/>
        </p:spPr>
        <p:txBody>
          <a:bodyPr wrap="square" rtlCol="0">
            <a:spAutoFit/>
          </a:bodyPr>
          <a:lstStyle/>
          <a:p>
            <a:r>
              <a:rPr lang="en-US" dirty="0" smtClean="0">
                <a:latin typeface="Cambria" panose="02040503050406030204" pitchFamily="18" charset="0"/>
              </a:rPr>
              <a:t>Fig. 3: Reflex Triode </a:t>
            </a:r>
            <a:r>
              <a:rPr lang="en-US" dirty="0">
                <a:latin typeface="Cambria" pitchFamily="18" charset="0"/>
              </a:rPr>
              <a:t>Vircator</a:t>
            </a:r>
          </a:p>
        </p:txBody>
      </p:sp>
      <p:sp>
        <p:nvSpPr>
          <p:cNvPr id="74" name="Rectangle 73"/>
          <p:cNvSpPr/>
          <p:nvPr/>
        </p:nvSpPr>
        <p:spPr>
          <a:xfrm>
            <a:off x="7382577" y="26544576"/>
            <a:ext cx="8866158" cy="461665"/>
          </a:xfrm>
          <a:prstGeom prst="rect">
            <a:avLst/>
          </a:prstGeom>
        </p:spPr>
        <p:txBody>
          <a:bodyPr wrap="square">
            <a:spAutoFit/>
          </a:bodyPr>
          <a:lstStyle/>
          <a:p>
            <a:pPr algn="ctr"/>
            <a:r>
              <a:rPr lang="en-US" dirty="0" smtClean="0">
                <a:latin typeface="Cambria" pitchFamily="18" charset="0"/>
              </a:rPr>
              <a:t>Fig. 1: 12-Stage Marx Tube Cutaway </a:t>
            </a:r>
            <a:endParaRPr lang="en-US" dirty="0">
              <a:latin typeface="Cambria" pitchFamily="18" charset="0"/>
            </a:endParaRPr>
          </a:p>
        </p:txBody>
      </p:sp>
      <p:cxnSp>
        <p:nvCxnSpPr>
          <p:cNvPr id="69" name="Straight Connector 68"/>
          <p:cNvCxnSpPr/>
          <p:nvPr/>
        </p:nvCxnSpPr>
        <p:spPr>
          <a:xfrm>
            <a:off x="314113" y="14630400"/>
            <a:ext cx="23260961" cy="0"/>
          </a:xfrm>
          <a:prstGeom prst="line">
            <a:avLst/>
          </a:prstGeom>
          <a:ln w="12700">
            <a:solidFill>
              <a:srgbClr val="333333"/>
            </a:solidFill>
          </a:ln>
          <a:effectLst/>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2533267" y="35961480"/>
            <a:ext cx="6353115" cy="461665"/>
          </a:xfrm>
          <a:prstGeom prst="rect">
            <a:avLst/>
          </a:prstGeom>
        </p:spPr>
        <p:txBody>
          <a:bodyPr wrap="square">
            <a:spAutoFit/>
          </a:bodyPr>
          <a:lstStyle/>
          <a:p>
            <a:r>
              <a:rPr lang="en-US" dirty="0" smtClean="0">
                <a:latin typeface="Cambria" pitchFamily="18" charset="0"/>
              </a:rPr>
              <a:t>Fig. 4: Completed Marx Generator </a:t>
            </a:r>
            <a:endParaRPr lang="en-US" dirty="0">
              <a:latin typeface="Cambria" pitchFamily="18" charset="0"/>
            </a:endParaRPr>
          </a:p>
        </p:txBody>
      </p:sp>
      <p:cxnSp>
        <p:nvCxnSpPr>
          <p:cNvPr id="77" name="Straight Connector 76"/>
          <p:cNvCxnSpPr/>
          <p:nvPr/>
        </p:nvCxnSpPr>
        <p:spPr>
          <a:xfrm>
            <a:off x="23575074" y="14613006"/>
            <a:ext cx="0" cy="12850129"/>
          </a:xfrm>
          <a:prstGeom prst="line">
            <a:avLst/>
          </a:prstGeom>
          <a:ln w="12700">
            <a:solidFill>
              <a:srgbClr val="333333"/>
            </a:solidFill>
          </a:ln>
          <a:effectLst/>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26544420" y="35834620"/>
            <a:ext cx="9819896" cy="461665"/>
          </a:xfrm>
          <a:prstGeom prst="rect">
            <a:avLst/>
          </a:prstGeom>
          <a:noFill/>
        </p:spPr>
        <p:txBody>
          <a:bodyPr wrap="square" rtlCol="0">
            <a:spAutoFit/>
          </a:bodyPr>
          <a:lstStyle/>
          <a:p>
            <a:r>
              <a:rPr lang="en-US" dirty="0" smtClean="0">
                <a:latin typeface="Cambria" pitchFamily="18" charset="0"/>
              </a:rPr>
              <a:t>Fig. </a:t>
            </a:r>
            <a:r>
              <a:rPr lang="en-US" dirty="0">
                <a:latin typeface="Cambria" pitchFamily="18" charset="0"/>
              </a:rPr>
              <a:t>5</a:t>
            </a:r>
            <a:r>
              <a:rPr lang="en-US" dirty="0" smtClean="0">
                <a:latin typeface="Cambria" pitchFamily="18" charset="0"/>
              </a:rPr>
              <a:t>: Voltage and Current waveforms from Marx Generator </a:t>
            </a:r>
            <a:endParaRPr lang="en-US" dirty="0">
              <a:latin typeface="Cambria" pitchFamily="18" charset="0"/>
            </a:endParaRPr>
          </a:p>
        </p:txBody>
      </p:sp>
      <p:pic>
        <p:nvPicPr>
          <p:cNvPr id="59" name="Picture 58" descr="Cutaway.png"/>
          <p:cNvPicPr>
            <a:picLocks noChangeAspect="1"/>
          </p:cNvPicPr>
          <p:nvPr/>
        </p:nvPicPr>
        <p:blipFill>
          <a:blip r:embed="rId4" cstate="print"/>
          <a:stretch>
            <a:fillRect/>
          </a:stretch>
        </p:blipFill>
        <p:spPr>
          <a:xfrm>
            <a:off x="1461095" y="19349086"/>
            <a:ext cx="20313462" cy="7077114"/>
          </a:xfrm>
          <a:prstGeom prst="rect">
            <a:avLst/>
          </a:prstGeom>
        </p:spPr>
      </p:pic>
      <p:pic>
        <p:nvPicPr>
          <p:cNvPr id="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888" y="27616755"/>
            <a:ext cx="12191190" cy="8139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25363" y="16966288"/>
            <a:ext cx="9753387" cy="757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oup 16"/>
          <p:cNvGrpSpPr>
            <a:grpSpLocks noChangeAspect="1"/>
          </p:cNvGrpSpPr>
          <p:nvPr/>
        </p:nvGrpSpPr>
        <p:grpSpPr>
          <a:xfrm>
            <a:off x="22402800" y="5621335"/>
            <a:ext cx="13699763" cy="8892378"/>
            <a:chOff x="24246215" y="19081198"/>
            <a:chExt cx="12329785" cy="8003139"/>
          </a:xfrm>
          <a:solidFill>
            <a:schemeClr val="bg1"/>
          </a:solidFill>
        </p:grpSpPr>
        <p:pic>
          <p:nvPicPr>
            <p:cNvPr id="1025"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03307" y="22402800"/>
              <a:ext cx="6172693" cy="4681537"/>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46215" y="24400662"/>
              <a:ext cx="9174616" cy="2682976"/>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b="1570"/>
            <a:stretch/>
          </p:blipFill>
          <p:spPr bwMode="auto">
            <a:xfrm>
              <a:off x="24246215" y="19081198"/>
              <a:ext cx="5482329" cy="5662371"/>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7" name="TextBox 66"/>
          <p:cNvSpPr txBox="1"/>
          <p:nvPr/>
        </p:nvSpPr>
        <p:spPr>
          <a:xfrm>
            <a:off x="28803600" y="5486400"/>
            <a:ext cx="17628687" cy="3323987"/>
          </a:xfrm>
          <a:prstGeom prst="rect">
            <a:avLst/>
          </a:prstGeom>
          <a:noFill/>
        </p:spPr>
        <p:txBody>
          <a:bodyPr wrap="square" rtlCol="0">
            <a:spAutoFit/>
          </a:bodyPr>
          <a:lstStyle/>
          <a:p>
            <a:pPr algn="just"/>
            <a:r>
              <a:rPr lang="en-US" sz="3000" dirty="0">
                <a:latin typeface="Cambria" pitchFamily="18" charset="0"/>
              </a:rPr>
              <a:t>The PFNs are attached to the electrodes through an insert-electrode-sleeve-clamp design shown in Figure </a:t>
            </a:r>
            <a:r>
              <a:rPr lang="en-US" sz="3000" dirty="0" smtClean="0">
                <a:latin typeface="Cambria" pitchFamily="18" charset="0"/>
              </a:rPr>
              <a:t>2B. </a:t>
            </a:r>
            <a:r>
              <a:rPr lang="en-US" sz="3000" dirty="0">
                <a:latin typeface="Cambria" pitchFamily="18" charset="0"/>
              </a:rPr>
              <a:t>The sleeve allows the PFNs to be attached without preventing the electrodes from turning, allowing the spark gap distance to be adjusted without removing the PFNs. This is important because the first spark gap is trigged and set for the lowest self-break voltage; tapering to the final peaking gap set to two and half times that of the first gap. The Marx PFNs </a:t>
            </a:r>
            <a:r>
              <a:rPr lang="en-US" sz="3000" dirty="0" smtClean="0">
                <a:latin typeface="Cambria" pitchFamily="18" charset="0"/>
              </a:rPr>
              <a:t>made up of </a:t>
            </a:r>
            <a:r>
              <a:rPr lang="en-US" sz="3000" dirty="0">
                <a:latin typeface="Cambria" pitchFamily="18" charset="0"/>
              </a:rPr>
              <a:t>2.1 nF capacitors</a:t>
            </a:r>
            <a:r>
              <a:rPr lang="en-US" sz="3000" dirty="0" smtClean="0">
                <a:latin typeface="Cambria" pitchFamily="18" charset="0"/>
              </a:rPr>
              <a:t> shown </a:t>
            </a:r>
            <a:r>
              <a:rPr lang="en-US" sz="3000" dirty="0">
                <a:latin typeface="Cambria" pitchFamily="18" charset="0"/>
              </a:rPr>
              <a:t>in Figure </a:t>
            </a:r>
            <a:r>
              <a:rPr lang="en-US" sz="3000" dirty="0" smtClean="0">
                <a:latin typeface="Cambria" pitchFamily="18" charset="0"/>
              </a:rPr>
              <a:t>2A </a:t>
            </a:r>
            <a:r>
              <a:rPr lang="en-US" sz="3000" dirty="0">
                <a:latin typeface="Cambria" pitchFamily="18" charset="0"/>
              </a:rPr>
              <a:t>attach to the electrode sleeve through clamps shown in Figure </a:t>
            </a:r>
            <a:r>
              <a:rPr lang="en-US" sz="3000" dirty="0" smtClean="0">
                <a:latin typeface="Cambria" pitchFamily="18" charset="0"/>
              </a:rPr>
              <a:t>2A. The </a:t>
            </a:r>
            <a:r>
              <a:rPr lang="en-US" sz="3000" dirty="0">
                <a:latin typeface="Cambria" pitchFamily="18" charset="0"/>
              </a:rPr>
              <a:t>copper brackets were designed to provide 35 </a:t>
            </a:r>
            <a:r>
              <a:rPr lang="en-US" sz="3000" dirty="0" err="1">
                <a:latin typeface="Cambria" pitchFamily="18" charset="0"/>
              </a:rPr>
              <a:t>nH</a:t>
            </a:r>
            <a:r>
              <a:rPr lang="en-US" sz="3000" dirty="0">
                <a:latin typeface="Cambria" pitchFamily="18" charset="0"/>
              </a:rPr>
              <a:t> </a:t>
            </a:r>
            <a:r>
              <a:rPr lang="en-US" sz="3000" dirty="0" smtClean="0">
                <a:latin typeface="Cambria" pitchFamily="18" charset="0"/>
              </a:rPr>
              <a:t>of inductance </a:t>
            </a:r>
            <a:r>
              <a:rPr lang="en-US" sz="3000" dirty="0">
                <a:latin typeface="Cambria" pitchFamily="18" charset="0"/>
              </a:rPr>
              <a:t>between each capacitor making for a total of 70 </a:t>
            </a:r>
            <a:r>
              <a:rPr lang="en-US" sz="3000" dirty="0" err="1">
                <a:latin typeface="Cambria" pitchFamily="18" charset="0"/>
              </a:rPr>
              <a:t>nH</a:t>
            </a:r>
            <a:r>
              <a:rPr lang="en-US" sz="3000" dirty="0">
                <a:latin typeface="Cambria" pitchFamily="18" charset="0"/>
              </a:rPr>
              <a:t> per stage of the PFN. </a:t>
            </a:r>
          </a:p>
        </p:txBody>
      </p:sp>
      <p:sp>
        <p:nvSpPr>
          <p:cNvPr id="70" name="TextBox 69"/>
          <p:cNvSpPr txBox="1"/>
          <p:nvPr/>
        </p:nvSpPr>
        <p:spPr>
          <a:xfrm>
            <a:off x="13174620" y="29104087"/>
            <a:ext cx="11603604" cy="6986528"/>
          </a:xfrm>
          <a:prstGeom prst="rect">
            <a:avLst/>
          </a:prstGeom>
          <a:noFill/>
        </p:spPr>
        <p:txBody>
          <a:bodyPr wrap="square" rtlCol="0">
            <a:spAutoFit/>
          </a:bodyPr>
          <a:lstStyle/>
          <a:p>
            <a:pPr algn="just"/>
            <a:r>
              <a:rPr lang="en-US" sz="3200" dirty="0" smtClean="0">
                <a:latin typeface="Cambria" panose="02040503050406030204" pitchFamily="18" charset="0"/>
              </a:rPr>
              <a:t>A fully assembled Marx Generator is shown in Figure 4. Voltage and current waveforms from the Marx  Generator are shown in Figure 5. The burst was 100 shots at 100 Hz, shots 1, 25, 50, 75, and 100 are plotted to show repeatability. The microwave waveform is shown in Figure 6. This is a typical waveform produced by the Vircator. The time resolved FFT is shown below the E-Field waveform. </a:t>
            </a:r>
          </a:p>
          <a:p>
            <a:pPr lvl="0" algn="just"/>
            <a:r>
              <a:rPr lang="en-US" sz="3200" dirty="0">
                <a:solidFill>
                  <a:srgbClr val="000000"/>
                </a:solidFill>
                <a:latin typeface="Cambria" panose="02040503050406030204" pitchFamily="18" charset="0"/>
              </a:rPr>
              <a:t>Construction methods for the Marx modules, PFNs, and inductors were presented in detail. These components combine to form a 159 J, 12-stage Marx generator with a ~8 ns rise time, 600 kV open circuit output voltage, and 100 Hz max PRF. The Marx generator is easily maintained and performs with good reproducibility. In addition, construction methods on an adjustable cavity Vircator are presented. </a:t>
            </a:r>
            <a:endParaRPr lang="en-US" sz="3000" dirty="0">
              <a:latin typeface="Cambria" pitchFamily="18" charset="0"/>
            </a:endParaRPr>
          </a:p>
        </p:txBody>
      </p:sp>
      <p:sp>
        <p:nvSpPr>
          <p:cNvPr id="71" name="TextBox 70"/>
          <p:cNvSpPr txBox="1"/>
          <p:nvPr/>
        </p:nvSpPr>
        <p:spPr>
          <a:xfrm>
            <a:off x="36688518" y="8686800"/>
            <a:ext cx="9869682" cy="7017306"/>
          </a:xfrm>
          <a:prstGeom prst="rect">
            <a:avLst/>
          </a:prstGeom>
          <a:noFill/>
        </p:spPr>
        <p:txBody>
          <a:bodyPr wrap="square" rtlCol="0">
            <a:spAutoFit/>
          </a:bodyPr>
          <a:lstStyle/>
          <a:p>
            <a:pPr algn="just"/>
            <a:r>
              <a:rPr lang="en-US" sz="3000" dirty="0" smtClean="0">
                <a:latin typeface="Cambria" pitchFamily="18" charset="0"/>
              </a:rPr>
              <a:t>Also </a:t>
            </a:r>
            <a:r>
              <a:rPr lang="en-US" sz="3000" dirty="0">
                <a:latin typeface="Cambria" pitchFamily="18" charset="0"/>
              </a:rPr>
              <a:t>connecting to the electrode assembly the charging </a:t>
            </a:r>
            <a:r>
              <a:rPr lang="en-US" sz="3000" dirty="0" smtClean="0">
                <a:latin typeface="Cambria" pitchFamily="18" charset="0"/>
              </a:rPr>
              <a:t>inductors, shown in Figure 2C, </a:t>
            </a:r>
            <a:r>
              <a:rPr lang="en-US" sz="3000" dirty="0">
                <a:latin typeface="Cambria" pitchFamily="18" charset="0"/>
              </a:rPr>
              <a:t>hang underneath the Marx supported by copper </a:t>
            </a:r>
            <a:r>
              <a:rPr lang="en-US" sz="3000" dirty="0" smtClean="0">
                <a:latin typeface="Cambria" pitchFamily="18" charset="0"/>
              </a:rPr>
              <a:t>brackets, </a:t>
            </a:r>
            <a:r>
              <a:rPr lang="en-US" sz="3000" dirty="0">
                <a:latin typeface="Cambria" pitchFamily="18" charset="0"/>
              </a:rPr>
              <a:t>shown in Figure </a:t>
            </a:r>
            <a:r>
              <a:rPr lang="en-US" sz="3000" dirty="0" smtClean="0">
                <a:latin typeface="Cambria" pitchFamily="18" charset="0"/>
              </a:rPr>
              <a:t>2A. </a:t>
            </a:r>
            <a:r>
              <a:rPr lang="en-US" sz="3000" dirty="0">
                <a:latin typeface="Cambria" pitchFamily="18" charset="0"/>
              </a:rPr>
              <a:t>The inductors provide 4.35 </a:t>
            </a:r>
            <a:r>
              <a:rPr lang="en-US" sz="3000" dirty="0" err="1">
                <a:latin typeface="Cambria" pitchFamily="18" charset="0"/>
              </a:rPr>
              <a:t>mH</a:t>
            </a:r>
            <a:r>
              <a:rPr lang="en-US" sz="3000" dirty="0">
                <a:latin typeface="Cambria" pitchFamily="18" charset="0"/>
              </a:rPr>
              <a:t> of inductance between each stage of the Marx </a:t>
            </a:r>
            <a:r>
              <a:rPr lang="en-US" sz="3000" dirty="0" smtClean="0">
                <a:latin typeface="Cambria" pitchFamily="18" charset="0"/>
              </a:rPr>
              <a:t>generator </a:t>
            </a:r>
            <a:r>
              <a:rPr lang="en-US" sz="3000" dirty="0">
                <a:latin typeface="Cambria" pitchFamily="18" charset="0"/>
              </a:rPr>
              <a:t>and allow for rapid charging but an impedance of 230 kΩ during discharge. Each inductor is constructed with a </a:t>
            </a:r>
            <a:r>
              <a:rPr lang="en-US" sz="3000" dirty="0" smtClean="0">
                <a:latin typeface="Cambria" pitchFamily="18" charset="0"/>
              </a:rPr>
              <a:t>modular </a:t>
            </a:r>
            <a:r>
              <a:rPr lang="en-US" sz="3000" dirty="0">
                <a:latin typeface="Cambria" pitchFamily="18" charset="0"/>
              </a:rPr>
              <a:t>design that breaks the coils into 2” segments. Quad-polyimide magnet wire was wound from one center ring, around a 1” </a:t>
            </a:r>
            <a:r>
              <a:rPr lang="en-US" sz="3000" dirty="0" err="1">
                <a:latin typeface="Cambria" pitchFamily="18" charset="0"/>
              </a:rPr>
              <a:t>Delrin</a:t>
            </a:r>
            <a:r>
              <a:rPr lang="en-US" sz="3000" dirty="0">
                <a:latin typeface="Cambria" pitchFamily="18" charset="0"/>
              </a:rPr>
              <a:t>© rod and terminated at another, forming one segment of the inductor. </a:t>
            </a:r>
            <a:r>
              <a:rPr lang="en-US" sz="3000" dirty="0" smtClean="0">
                <a:latin typeface="Cambria" pitchFamily="18" charset="0"/>
              </a:rPr>
              <a:t>After </a:t>
            </a:r>
            <a:r>
              <a:rPr lang="en-US" sz="3000" dirty="0">
                <a:latin typeface="Cambria" pitchFamily="18" charset="0"/>
              </a:rPr>
              <a:t>the coils are wound, outer shield rings are slid onto each center ring and tightened down using set screws. This is to bring the high field away from the inductor edge, reducing premature failure of the charging inductors. </a:t>
            </a:r>
          </a:p>
        </p:txBody>
      </p:sp>
      <p:cxnSp>
        <p:nvCxnSpPr>
          <p:cNvPr id="78" name="Straight Connector 77"/>
          <p:cNvCxnSpPr/>
          <p:nvPr/>
        </p:nvCxnSpPr>
        <p:spPr>
          <a:xfrm>
            <a:off x="23575074" y="15903230"/>
            <a:ext cx="23260961" cy="0"/>
          </a:xfrm>
          <a:prstGeom prst="line">
            <a:avLst/>
          </a:prstGeom>
          <a:ln w="12700">
            <a:solidFill>
              <a:srgbClr val="333333"/>
            </a:solidFill>
          </a:ln>
          <a:effectLst/>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28570203" y="11560426"/>
            <a:ext cx="466794" cy="461665"/>
          </a:xfrm>
          <a:prstGeom prst="rect">
            <a:avLst/>
          </a:prstGeom>
          <a:noFill/>
        </p:spPr>
        <p:txBody>
          <a:bodyPr wrap="none" rtlCol="0">
            <a:spAutoFit/>
          </a:bodyPr>
          <a:lstStyle/>
          <a:p>
            <a:r>
              <a:rPr lang="en-US" dirty="0" smtClean="0"/>
              <a:t>C.</a:t>
            </a:r>
            <a:endParaRPr lang="en-US" dirty="0"/>
          </a:p>
        </p:txBody>
      </p:sp>
      <p:sp>
        <p:nvSpPr>
          <p:cNvPr id="36" name="Rectangle 35"/>
          <p:cNvSpPr/>
          <p:nvPr/>
        </p:nvSpPr>
        <p:spPr>
          <a:xfrm>
            <a:off x="28524842" y="9307241"/>
            <a:ext cx="914400" cy="2217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18" name="TextBox 17"/>
          <p:cNvSpPr txBox="1"/>
          <p:nvPr/>
        </p:nvSpPr>
        <p:spPr>
          <a:xfrm>
            <a:off x="28568373" y="9340920"/>
            <a:ext cx="719172" cy="1569660"/>
          </a:xfrm>
          <a:prstGeom prst="rect">
            <a:avLst/>
          </a:prstGeom>
          <a:solidFill>
            <a:schemeClr val="bg1"/>
          </a:solidFill>
        </p:spPr>
        <p:txBody>
          <a:bodyPr wrap="square" rtlCol="0">
            <a:spAutoFit/>
          </a:bodyPr>
          <a:lstStyle/>
          <a:p>
            <a:r>
              <a:rPr lang="en-US" dirty="0"/>
              <a:t>B</a:t>
            </a:r>
            <a:r>
              <a:rPr lang="en-US" dirty="0" smtClean="0"/>
              <a:t>.</a:t>
            </a:r>
          </a:p>
          <a:p>
            <a:endParaRPr lang="en-US" dirty="0"/>
          </a:p>
          <a:p>
            <a:endParaRPr lang="en-US" dirty="0" smtClean="0"/>
          </a:p>
          <a:p>
            <a:endParaRPr lang="en-US" dirty="0"/>
          </a:p>
        </p:txBody>
      </p:sp>
      <p:cxnSp>
        <p:nvCxnSpPr>
          <p:cNvPr id="81" name="Straight Connector 80"/>
          <p:cNvCxnSpPr/>
          <p:nvPr/>
        </p:nvCxnSpPr>
        <p:spPr>
          <a:xfrm>
            <a:off x="28494278" y="9307241"/>
            <a:ext cx="4205584" cy="1"/>
          </a:xfrm>
          <a:prstGeom prst="line">
            <a:avLst/>
          </a:prstGeom>
          <a:ln w="9525">
            <a:solidFill>
              <a:srgbClr val="333333"/>
            </a:solidFill>
          </a:ln>
          <a:effectLst/>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8507793" y="11525059"/>
            <a:ext cx="4089026" cy="6792"/>
          </a:xfrm>
          <a:prstGeom prst="line">
            <a:avLst/>
          </a:prstGeom>
          <a:ln w="952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27883735" y="5660464"/>
            <a:ext cx="484428" cy="461665"/>
          </a:xfrm>
          <a:prstGeom prst="rect">
            <a:avLst/>
          </a:prstGeom>
          <a:noFill/>
        </p:spPr>
        <p:txBody>
          <a:bodyPr wrap="none" rtlCol="0">
            <a:spAutoFit/>
          </a:bodyPr>
          <a:lstStyle/>
          <a:p>
            <a:r>
              <a:rPr lang="en-US" dirty="0" smtClean="0"/>
              <a:t>A.</a:t>
            </a:r>
            <a:endParaRPr lang="en-US" dirty="0"/>
          </a:p>
        </p:txBody>
      </p:sp>
      <p:sp>
        <p:nvSpPr>
          <p:cNvPr id="100" name="TextBox 99"/>
          <p:cNvSpPr txBox="1"/>
          <p:nvPr/>
        </p:nvSpPr>
        <p:spPr>
          <a:xfrm>
            <a:off x="15094870" y="27791666"/>
            <a:ext cx="7664445" cy="1015644"/>
          </a:xfrm>
          <a:prstGeom prst="rect">
            <a:avLst/>
          </a:prstGeom>
          <a:noFill/>
          <a:effectLst/>
        </p:spPr>
        <p:txBody>
          <a:bodyPr wrap="square" lIns="91424" tIns="45711" rIns="91424" bIns="45711" rtlCol="0">
            <a:spAutoFit/>
          </a:bodyPr>
          <a:lstStyle/>
          <a:p>
            <a:r>
              <a:rPr lang="en-US" sz="6000" b="1" cap="small" dirty="0" smtClean="0">
                <a:solidFill>
                  <a:srgbClr val="CC0000"/>
                </a:solidFill>
                <a:latin typeface="Cambria" pitchFamily="18" charset="0"/>
                <a:cs typeface="Times New Roman" pitchFamily="18" charset="0"/>
              </a:rPr>
              <a:t>Conclusions &amp; Results  </a:t>
            </a:r>
            <a:endParaRPr lang="en-US" sz="6000" b="1" cap="small" dirty="0">
              <a:solidFill>
                <a:srgbClr val="CC0000"/>
              </a:solidFill>
              <a:latin typeface="Cambria" pitchFamily="18" charset="0"/>
              <a:cs typeface="Times New Roman" pitchFamily="18" charset="0"/>
            </a:endParaRPr>
          </a:p>
        </p:txBody>
      </p:sp>
      <p:sp>
        <p:nvSpPr>
          <p:cNvPr id="101" name="TextBox 100"/>
          <p:cNvSpPr txBox="1"/>
          <p:nvPr/>
        </p:nvSpPr>
        <p:spPr>
          <a:xfrm>
            <a:off x="23678732" y="15892734"/>
            <a:ext cx="12078028" cy="1015644"/>
          </a:xfrm>
          <a:prstGeom prst="rect">
            <a:avLst/>
          </a:prstGeom>
          <a:noFill/>
          <a:effectLst/>
        </p:spPr>
        <p:txBody>
          <a:bodyPr wrap="square" lIns="91424" tIns="45711" rIns="91424" bIns="45711" rtlCol="0">
            <a:spAutoFit/>
          </a:bodyPr>
          <a:lstStyle/>
          <a:p>
            <a:r>
              <a:rPr lang="en-US" sz="6000" b="1" cap="small" dirty="0" smtClean="0">
                <a:solidFill>
                  <a:srgbClr val="CC0000"/>
                </a:solidFill>
                <a:latin typeface="Cambria" pitchFamily="18" charset="0"/>
                <a:cs typeface="Times New Roman" pitchFamily="18" charset="0"/>
              </a:rPr>
              <a:t>HPM Source  </a:t>
            </a:r>
            <a:endParaRPr lang="en-US" sz="6000" b="1" cap="small" dirty="0">
              <a:solidFill>
                <a:srgbClr val="CC0000"/>
              </a:solidFill>
              <a:latin typeface="Cambria" pitchFamily="18" charset="0"/>
              <a:cs typeface="Times New Roman" pitchFamily="18" charset="0"/>
            </a:endParaRPr>
          </a:p>
        </p:txBody>
      </p:sp>
      <p:pic>
        <p:nvPicPr>
          <p:cNvPr id="40" name="Picture 39"/>
          <p:cNvPicPr>
            <a:picLocks noChangeAspect="1"/>
          </p:cNvPicPr>
          <p:nvPr/>
        </p:nvPicPr>
        <p:blipFill rotWithShape="1">
          <a:blip r:embed="rId10">
            <a:extLst>
              <a:ext uri="{28A0092B-C50C-407E-A947-70E740481C1C}">
                <a14:useLocalDpi xmlns:a14="http://schemas.microsoft.com/office/drawing/2010/main" val="0"/>
              </a:ext>
            </a:extLst>
          </a:blip>
          <a:srcRect l="9711" t="3478" r="8218" b="4996"/>
          <a:stretch/>
        </p:blipFill>
        <p:spPr>
          <a:xfrm>
            <a:off x="25116513" y="27616755"/>
            <a:ext cx="13127980" cy="8139348"/>
          </a:xfrm>
          <a:prstGeom prst="rect">
            <a:avLst/>
          </a:prstGeom>
        </p:spPr>
      </p:pic>
      <p:pic>
        <p:nvPicPr>
          <p:cNvPr id="41" name="Picture 40"/>
          <p:cNvPicPr>
            <a:picLocks noChangeAspect="1"/>
          </p:cNvPicPr>
          <p:nvPr/>
        </p:nvPicPr>
        <p:blipFill rotWithShape="1">
          <a:blip r:embed="rId11" cstate="print">
            <a:extLst>
              <a:ext uri="{28A0092B-C50C-407E-A947-70E740481C1C}">
                <a14:useLocalDpi xmlns:a14="http://schemas.microsoft.com/office/drawing/2010/main" val="0"/>
              </a:ext>
            </a:extLst>
          </a:blip>
          <a:srcRect l="8973" t="7555" r="51520" b="36979"/>
          <a:stretch/>
        </p:blipFill>
        <p:spPr>
          <a:xfrm>
            <a:off x="38698902" y="25389265"/>
            <a:ext cx="8304599" cy="10366838"/>
          </a:xfrm>
          <a:prstGeom prst="rect">
            <a:avLst/>
          </a:prstGeom>
        </p:spPr>
      </p:pic>
      <p:sp>
        <p:nvSpPr>
          <p:cNvPr id="106" name="TextBox 105"/>
          <p:cNvSpPr txBox="1"/>
          <p:nvPr/>
        </p:nvSpPr>
        <p:spPr>
          <a:xfrm>
            <a:off x="39542809" y="35834620"/>
            <a:ext cx="5918494" cy="461665"/>
          </a:xfrm>
          <a:prstGeom prst="rect">
            <a:avLst/>
          </a:prstGeom>
          <a:noFill/>
        </p:spPr>
        <p:txBody>
          <a:bodyPr wrap="square" rtlCol="0">
            <a:spAutoFit/>
          </a:bodyPr>
          <a:lstStyle/>
          <a:p>
            <a:r>
              <a:rPr lang="en-US" dirty="0" smtClean="0">
                <a:latin typeface="Cambria" pitchFamily="18" charset="0"/>
              </a:rPr>
              <a:t>Fig. 6: Typical RF Waveform  </a:t>
            </a:r>
            <a:endParaRPr lang="en-US" dirty="0">
              <a:latin typeface="Cambria"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26154</TotalTime>
  <Words>1047</Words>
  <Application>Microsoft Office PowerPoint</Application>
  <PresentationFormat>Custom</PresentationFormat>
  <Paragraphs>30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PPL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PPC 2009 Poster</dc:title>
  <dc:creator>David Barnett</dc:creator>
  <cp:lastModifiedBy>David Barnett</cp:lastModifiedBy>
  <cp:revision>1036</cp:revision>
  <cp:lastPrinted>2017-06-09T22:05:41Z</cp:lastPrinted>
  <dcterms:created xsi:type="dcterms:W3CDTF">2000-06-01T15:50:33Z</dcterms:created>
  <dcterms:modified xsi:type="dcterms:W3CDTF">2017-06-13T15:44:59Z</dcterms:modified>
</cp:coreProperties>
</file>